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61" r:id="rId4"/>
    <p:sldId id="260" r:id="rId5"/>
    <p:sldId id="257" r:id="rId6"/>
    <p:sldId id="25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13A9"/>
    <a:srgbClr val="242C2F"/>
    <a:srgbClr val="5656EC"/>
    <a:srgbClr val="586774"/>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114" d="100"/>
          <a:sy n="114" d="100"/>
        </p:scale>
        <p:origin x="474" y="1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E351C-C4AD-781D-2B93-02E659D3B5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E631708-C60A-E65B-9455-CA0BA52FAB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8F9275E-41BA-5D89-F2E2-24A38E7602C1}"/>
              </a:ext>
            </a:extLst>
          </p:cNvPr>
          <p:cNvSpPr>
            <a:spLocks noGrp="1"/>
          </p:cNvSpPr>
          <p:nvPr>
            <p:ph type="dt" sz="half" idx="10"/>
          </p:nvPr>
        </p:nvSpPr>
        <p:spPr/>
        <p:txBody>
          <a:bodyPr/>
          <a:lstStyle/>
          <a:p>
            <a:fld id="{79BAD3D7-943A-4153-A278-337BEEB742C6}" type="datetimeFigureOut">
              <a:rPr lang="en-GB" smtClean="0"/>
              <a:t>22/03/2023</a:t>
            </a:fld>
            <a:endParaRPr lang="en-GB"/>
          </a:p>
        </p:txBody>
      </p:sp>
      <p:sp>
        <p:nvSpPr>
          <p:cNvPr id="5" name="Footer Placeholder 4">
            <a:extLst>
              <a:ext uri="{FF2B5EF4-FFF2-40B4-BE49-F238E27FC236}">
                <a16:creationId xmlns:a16="http://schemas.microsoft.com/office/drawing/2014/main" id="{87C4E787-A8A8-3FC3-61BC-9FFDCA005A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B5B4E6-0EC0-94E1-A242-FC6D8901F0F9}"/>
              </a:ext>
            </a:extLst>
          </p:cNvPr>
          <p:cNvSpPr>
            <a:spLocks noGrp="1"/>
          </p:cNvSpPr>
          <p:nvPr>
            <p:ph type="sldNum" sz="quarter" idx="12"/>
          </p:nvPr>
        </p:nvSpPr>
        <p:spPr/>
        <p:txBody>
          <a:bodyPr/>
          <a:lstStyle/>
          <a:p>
            <a:fld id="{A51222E9-5198-4B25-8895-1820F2ABEC37}" type="slidenum">
              <a:rPr lang="en-GB" smtClean="0"/>
              <a:t>‹#›</a:t>
            </a:fld>
            <a:endParaRPr lang="en-GB"/>
          </a:p>
        </p:txBody>
      </p:sp>
    </p:spTree>
    <p:extLst>
      <p:ext uri="{BB962C8B-B14F-4D97-AF65-F5344CB8AC3E}">
        <p14:creationId xmlns:p14="http://schemas.microsoft.com/office/powerpoint/2010/main" val="3892979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9D953-21D5-0B99-B1CF-843DAAE8FCE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CBDA34E-CAC1-8760-7DDC-8915C68CBC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6E9B5E7-D2E3-836C-A2DE-B5AB0E3CB02C}"/>
              </a:ext>
            </a:extLst>
          </p:cNvPr>
          <p:cNvSpPr>
            <a:spLocks noGrp="1"/>
          </p:cNvSpPr>
          <p:nvPr>
            <p:ph type="dt" sz="half" idx="10"/>
          </p:nvPr>
        </p:nvSpPr>
        <p:spPr/>
        <p:txBody>
          <a:bodyPr/>
          <a:lstStyle/>
          <a:p>
            <a:fld id="{79BAD3D7-943A-4153-A278-337BEEB742C6}" type="datetimeFigureOut">
              <a:rPr lang="en-GB" smtClean="0"/>
              <a:t>22/03/2023</a:t>
            </a:fld>
            <a:endParaRPr lang="en-GB"/>
          </a:p>
        </p:txBody>
      </p:sp>
      <p:sp>
        <p:nvSpPr>
          <p:cNvPr id="5" name="Footer Placeholder 4">
            <a:extLst>
              <a:ext uri="{FF2B5EF4-FFF2-40B4-BE49-F238E27FC236}">
                <a16:creationId xmlns:a16="http://schemas.microsoft.com/office/drawing/2014/main" id="{4BAEF3E0-6DCF-0A58-409A-3EEE9A6079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C75211-1B22-A34C-235F-929E52DD125D}"/>
              </a:ext>
            </a:extLst>
          </p:cNvPr>
          <p:cNvSpPr>
            <a:spLocks noGrp="1"/>
          </p:cNvSpPr>
          <p:nvPr>
            <p:ph type="sldNum" sz="quarter" idx="12"/>
          </p:nvPr>
        </p:nvSpPr>
        <p:spPr/>
        <p:txBody>
          <a:bodyPr/>
          <a:lstStyle/>
          <a:p>
            <a:fld id="{A51222E9-5198-4B25-8895-1820F2ABEC37}" type="slidenum">
              <a:rPr lang="en-GB" smtClean="0"/>
              <a:t>‹#›</a:t>
            </a:fld>
            <a:endParaRPr lang="en-GB"/>
          </a:p>
        </p:txBody>
      </p:sp>
    </p:spTree>
    <p:extLst>
      <p:ext uri="{BB962C8B-B14F-4D97-AF65-F5344CB8AC3E}">
        <p14:creationId xmlns:p14="http://schemas.microsoft.com/office/powerpoint/2010/main" val="3547620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E84B57-4C1D-0840-0621-60829BA6A9D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BE1AF80-85FA-A6AE-812D-2220F353E5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F1141B-ECE5-A900-ECAF-8E01BCAB4F83}"/>
              </a:ext>
            </a:extLst>
          </p:cNvPr>
          <p:cNvSpPr>
            <a:spLocks noGrp="1"/>
          </p:cNvSpPr>
          <p:nvPr>
            <p:ph type="dt" sz="half" idx="10"/>
          </p:nvPr>
        </p:nvSpPr>
        <p:spPr/>
        <p:txBody>
          <a:bodyPr/>
          <a:lstStyle/>
          <a:p>
            <a:fld id="{79BAD3D7-943A-4153-A278-337BEEB742C6}" type="datetimeFigureOut">
              <a:rPr lang="en-GB" smtClean="0"/>
              <a:t>22/03/2023</a:t>
            </a:fld>
            <a:endParaRPr lang="en-GB"/>
          </a:p>
        </p:txBody>
      </p:sp>
      <p:sp>
        <p:nvSpPr>
          <p:cNvPr id="5" name="Footer Placeholder 4">
            <a:extLst>
              <a:ext uri="{FF2B5EF4-FFF2-40B4-BE49-F238E27FC236}">
                <a16:creationId xmlns:a16="http://schemas.microsoft.com/office/drawing/2014/main" id="{A03923C6-0E58-95B9-3E91-AC8E67B62F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C5D87E-54C9-CC21-D810-2650FA5505F4}"/>
              </a:ext>
            </a:extLst>
          </p:cNvPr>
          <p:cNvSpPr>
            <a:spLocks noGrp="1"/>
          </p:cNvSpPr>
          <p:nvPr>
            <p:ph type="sldNum" sz="quarter" idx="12"/>
          </p:nvPr>
        </p:nvSpPr>
        <p:spPr/>
        <p:txBody>
          <a:bodyPr/>
          <a:lstStyle/>
          <a:p>
            <a:fld id="{A51222E9-5198-4B25-8895-1820F2ABEC37}" type="slidenum">
              <a:rPr lang="en-GB" smtClean="0"/>
              <a:t>‹#›</a:t>
            </a:fld>
            <a:endParaRPr lang="en-GB"/>
          </a:p>
        </p:txBody>
      </p:sp>
    </p:spTree>
    <p:extLst>
      <p:ext uri="{BB962C8B-B14F-4D97-AF65-F5344CB8AC3E}">
        <p14:creationId xmlns:p14="http://schemas.microsoft.com/office/powerpoint/2010/main" val="3552554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B51E-BF52-CEFE-4994-B4DDF226DE3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20BF80A-3062-5E08-A127-D120DA44D3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D7301D-9AF3-AEA0-DAFF-A7F9E3A759E9}"/>
              </a:ext>
            </a:extLst>
          </p:cNvPr>
          <p:cNvSpPr>
            <a:spLocks noGrp="1"/>
          </p:cNvSpPr>
          <p:nvPr>
            <p:ph type="dt" sz="half" idx="10"/>
          </p:nvPr>
        </p:nvSpPr>
        <p:spPr/>
        <p:txBody>
          <a:bodyPr/>
          <a:lstStyle/>
          <a:p>
            <a:fld id="{79BAD3D7-943A-4153-A278-337BEEB742C6}" type="datetimeFigureOut">
              <a:rPr lang="en-GB" smtClean="0"/>
              <a:t>22/03/2023</a:t>
            </a:fld>
            <a:endParaRPr lang="en-GB"/>
          </a:p>
        </p:txBody>
      </p:sp>
      <p:sp>
        <p:nvSpPr>
          <p:cNvPr id="5" name="Footer Placeholder 4">
            <a:extLst>
              <a:ext uri="{FF2B5EF4-FFF2-40B4-BE49-F238E27FC236}">
                <a16:creationId xmlns:a16="http://schemas.microsoft.com/office/drawing/2014/main" id="{15F04426-97E9-2A93-9F8F-63CD3498C7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3C78BE-488F-9189-2F1F-C2C672114BF1}"/>
              </a:ext>
            </a:extLst>
          </p:cNvPr>
          <p:cNvSpPr>
            <a:spLocks noGrp="1"/>
          </p:cNvSpPr>
          <p:nvPr>
            <p:ph type="sldNum" sz="quarter" idx="12"/>
          </p:nvPr>
        </p:nvSpPr>
        <p:spPr/>
        <p:txBody>
          <a:bodyPr/>
          <a:lstStyle/>
          <a:p>
            <a:fld id="{A51222E9-5198-4B25-8895-1820F2ABEC37}" type="slidenum">
              <a:rPr lang="en-GB" smtClean="0"/>
              <a:t>‹#›</a:t>
            </a:fld>
            <a:endParaRPr lang="en-GB"/>
          </a:p>
        </p:txBody>
      </p:sp>
    </p:spTree>
    <p:extLst>
      <p:ext uri="{BB962C8B-B14F-4D97-AF65-F5344CB8AC3E}">
        <p14:creationId xmlns:p14="http://schemas.microsoft.com/office/powerpoint/2010/main" val="254554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7E9D1-BE21-2C11-3DF0-2D240C8F24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23FC266-9258-574B-F03F-749DE0CA97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57C191-BFDD-AA59-3AE1-6C98F1D5F828}"/>
              </a:ext>
            </a:extLst>
          </p:cNvPr>
          <p:cNvSpPr>
            <a:spLocks noGrp="1"/>
          </p:cNvSpPr>
          <p:nvPr>
            <p:ph type="dt" sz="half" idx="10"/>
          </p:nvPr>
        </p:nvSpPr>
        <p:spPr/>
        <p:txBody>
          <a:bodyPr/>
          <a:lstStyle/>
          <a:p>
            <a:fld id="{79BAD3D7-943A-4153-A278-337BEEB742C6}" type="datetimeFigureOut">
              <a:rPr lang="en-GB" smtClean="0"/>
              <a:t>22/03/2023</a:t>
            </a:fld>
            <a:endParaRPr lang="en-GB"/>
          </a:p>
        </p:txBody>
      </p:sp>
      <p:sp>
        <p:nvSpPr>
          <p:cNvPr id="5" name="Footer Placeholder 4">
            <a:extLst>
              <a:ext uri="{FF2B5EF4-FFF2-40B4-BE49-F238E27FC236}">
                <a16:creationId xmlns:a16="http://schemas.microsoft.com/office/drawing/2014/main" id="{901ECA7C-609F-AE81-2C99-95FB354D71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699E33-970E-3D11-9DBA-119D8662ECF7}"/>
              </a:ext>
            </a:extLst>
          </p:cNvPr>
          <p:cNvSpPr>
            <a:spLocks noGrp="1"/>
          </p:cNvSpPr>
          <p:nvPr>
            <p:ph type="sldNum" sz="quarter" idx="12"/>
          </p:nvPr>
        </p:nvSpPr>
        <p:spPr/>
        <p:txBody>
          <a:bodyPr/>
          <a:lstStyle/>
          <a:p>
            <a:fld id="{A51222E9-5198-4B25-8895-1820F2ABEC37}" type="slidenum">
              <a:rPr lang="en-GB" smtClean="0"/>
              <a:t>‹#›</a:t>
            </a:fld>
            <a:endParaRPr lang="en-GB"/>
          </a:p>
        </p:txBody>
      </p:sp>
    </p:spTree>
    <p:extLst>
      <p:ext uri="{BB962C8B-B14F-4D97-AF65-F5344CB8AC3E}">
        <p14:creationId xmlns:p14="http://schemas.microsoft.com/office/powerpoint/2010/main" val="2084876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B5DAD-C43F-1462-70DF-474F2371023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439D202-9BC5-15A1-D2F4-80666C5CD1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D93E9C4-C6BA-EEDC-CE4B-360851BF991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EDF5AFA-73D3-6E56-9519-7DD19394F580}"/>
              </a:ext>
            </a:extLst>
          </p:cNvPr>
          <p:cNvSpPr>
            <a:spLocks noGrp="1"/>
          </p:cNvSpPr>
          <p:nvPr>
            <p:ph type="dt" sz="half" idx="10"/>
          </p:nvPr>
        </p:nvSpPr>
        <p:spPr/>
        <p:txBody>
          <a:bodyPr/>
          <a:lstStyle/>
          <a:p>
            <a:fld id="{79BAD3D7-943A-4153-A278-337BEEB742C6}" type="datetimeFigureOut">
              <a:rPr lang="en-GB" smtClean="0"/>
              <a:t>22/03/2023</a:t>
            </a:fld>
            <a:endParaRPr lang="en-GB"/>
          </a:p>
        </p:txBody>
      </p:sp>
      <p:sp>
        <p:nvSpPr>
          <p:cNvPr id="6" name="Footer Placeholder 5">
            <a:extLst>
              <a:ext uri="{FF2B5EF4-FFF2-40B4-BE49-F238E27FC236}">
                <a16:creationId xmlns:a16="http://schemas.microsoft.com/office/drawing/2014/main" id="{60CEB3C0-AF68-A88B-0B92-29F67B10147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E4503CB-26BE-9C30-F6C9-B549CAE4F519}"/>
              </a:ext>
            </a:extLst>
          </p:cNvPr>
          <p:cNvSpPr>
            <a:spLocks noGrp="1"/>
          </p:cNvSpPr>
          <p:nvPr>
            <p:ph type="sldNum" sz="quarter" idx="12"/>
          </p:nvPr>
        </p:nvSpPr>
        <p:spPr/>
        <p:txBody>
          <a:bodyPr/>
          <a:lstStyle/>
          <a:p>
            <a:fld id="{A51222E9-5198-4B25-8895-1820F2ABEC37}" type="slidenum">
              <a:rPr lang="en-GB" smtClean="0"/>
              <a:t>‹#›</a:t>
            </a:fld>
            <a:endParaRPr lang="en-GB"/>
          </a:p>
        </p:txBody>
      </p:sp>
    </p:spTree>
    <p:extLst>
      <p:ext uri="{BB962C8B-B14F-4D97-AF65-F5344CB8AC3E}">
        <p14:creationId xmlns:p14="http://schemas.microsoft.com/office/powerpoint/2010/main" val="737793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88DB9-A5BF-F373-ECE2-E17DF9EB50B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C620D47-7E58-72A4-20DA-5DDB9228B0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E39759-E19B-FF0F-0116-D9784A07A0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0A59D20-1E67-4920-0147-7ED12B910D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171F42-B48A-3FE0-9EEF-727C3C18E5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2325738-D5FF-69E8-44F2-667014F6E53C}"/>
              </a:ext>
            </a:extLst>
          </p:cNvPr>
          <p:cNvSpPr>
            <a:spLocks noGrp="1"/>
          </p:cNvSpPr>
          <p:nvPr>
            <p:ph type="dt" sz="half" idx="10"/>
          </p:nvPr>
        </p:nvSpPr>
        <p:spPr/>
        <p:txBody>
          <a:bodyPr/>
          <a:lstStyle/>
          <a:p>
            <a:fld id="{79BAD3D7-943A-4153-A278-337BEEB742C6}" type="datetimeFigureOut">
              <a:rPr lang="en-GB" smtClean="0"/>
              <a:t>22/03/2023</a:t>
            </a:fld>
            <a:endParaRPr lang="en-GB"/>
          </a:p>
        </p:txBody>
      </p:sp>
      <p:sp>
        <p:nvSpPr>
          <p:cNvPr id="8" name="Footer Placeholder 7">
            <a:extLst>
              <a:ext uri="{FF2B5EF4-FFF2-40B4-BE49-F238E27FC236}">
                <a16:creationId xmlns:a16="http://schemas.microsoft.com/office/drawing/2014/main" id="{21AF7CFC-33E9-D300-B5C8-857634C237D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462FA8C-C4A8-4FD3-BFD0-61C53986C5A4}"/>
              </a:ext>
            </a:extLst>
          </p:cNvPr>
          <p:cNvSpPr>
            <a:spLocks noGrp="1"/>
          </p:cNvSpPr>
          <p:nvPr>
            <p:ph type="sldNum" sz="quarter" idx="12"/>
          </p:nvPr>
        </p:nvSpPr>
        <p:spPr/>
        <p:txBody>
          <a:bodyPr/>
          <a:lstStyle/>
          <a:p>
            <a:fld id="{A51222E9-5198-4B25-8895-1820F2ABEC37}" type="slidenum">
              <a:rPr lang="en-GB" smtClean="0"/>
              <a:t>‹#›</a:t>
            </a:fld>
            <a:endParaRPr lang="en-GB"/>
          </a:p>
        </p:txBody>
      </p:sp>
    </p:spTree>
    <p:extLst>
      <p:ext uri="{BB962C8B-B14F-4D97-AF65-F5344CB8AC3E}">
        <p14:creationId xmlns:p14="http://schemas.microsoft.com/office/powerpoint/2010/main" val="3353514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A8A8-8CFF-B305-3FB7-1347EF39CA4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3CC8103-3515-8B64-B680-0E7EDC7186F8}"/>
              </a:ext>
            </a:extLst>
          </p:cNvPr>
          <p:cNvSpPr>
            <a:spLocks noGrp="1"/>
          </p:cNvSpPr>
          <p:nvPr>
            <p:ph type="dt" sz="half" idx="10"/>
          </p:nvPr>
        </p:nvSpPr>
        <p:spPr/>
        <p:txBody>
          <a:bodyPr/>
          <a:lstStyle/>
          <a:p>
            <a:fld id="{79BAD3D7-943A-4153-A278-337BEEB742C6}" type="datetimeFigureOut">
              <a:rPr lang="en-GB" smtClean="0"/>
              <a:t>22/03/2023</a:t>
            </a:fld>
            <a:endParaRPr lang="en-GB"/>
          </a:p>
        </p:txBody>
      </p:sp>
      <p:sp>
        <p:nvSpPr>
          <p:cNvPr id="4" name="Footer Placeholder 3">
            <a:extLst>
              <a:ext uri="{FF2B5EF4-FFF2-40B4-BE49-F238E27FC236}">
                <a16:creationId xmlns:a16="http://schemas.microsoft.com/office/drawing/2014/main" id="{F9AB8E2C-BFBB-8F13-9220-8A2402349DF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CFF497C-0305-63B7-2D00-336320C5D09D}"/>
              </a:ext>
            </a:extLst>
          </p:cNvPr>
          <p:cNvSpPr>
            <a:spLocks noGrp="1"/>
          </p:cNvSpPr>
          <p:nvPr>
            <p:ph type="sldNum" sz="quarter" idx="12"/>
          </p:nvPr>
        </p:nvSpPr>
        <p:spPr/>
        <p:txBody>
          <a:bodyPr/>
          <a:lstStyle/>
          <a:p>
            <a:fld id="{A51222E9-5198-4B25-8895-1820F2ABEC37}" type="slidenum">
              <a:rPr lang="en-GB" smtClean="0"/>
              <a:t>‹#›</a:t>
            </a:fld>
            <a:endParaRPr lang="en-GB"/>
          </a:p>
        </p:txBody>
      </p:sp>
    </p:spTree>
    <p:extLst>
      <p:ext uri="{BB962C8B-B14F-4D97-AF65-F5344CB8AC3E}">
        <p14:creationId xmlns:p14="http://schemas.microsoft.com/office/powerpoint/2010/main" val="14258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111CF9-1149-964B-F963-9BCC723D7A59}"/>
              </a:ext>
            </a:extLst>
          </p:cNvPr>
          <p:cNvSpPr>
            <a:spLocks noGrp="1"/>
          </p:cNvSpPr>
          <p:nvPr>
            <p:ph type="dt" sz="half" idx="10"/>
          </p:nvPr>
        </p:nvSpPr>
        <p:spPr/>
        <p:txBody>
          <a:bodyPr/>
          <a:lstStyle/>
          <a:p>
            <a:fld id="{79BAD3D7-943A-4153-A278-337BEEB742C6}" type="datetimeFigureOut">
              <a:rPr lang="en-GB" smtClean="0"/>
              <a:t>22/03/2023</a:t>
            </a:fld>
            <a:endParaRPr lang="en-GB"/>
          </a:p>
        </p:txBody>
      </p:sp>
      <p:sp>
        <p:nvSpPr>
          <p:cNvPr id="3" name="Footer Placeholder 2">
            <a:extLst>
              <a:ext uri="{FF2B5EF4-FFF2-40B4-BE49-F238E27FC236}">
                <a16:creationId xmlns:a16="http://schemas.microsoft.com/office/drawing/2014/main" id="{D85F8B4D-6B27-E9B8-37F4-9106A8373D9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6664C67-9D33-CB14-DF21-F8D755CDDD20}"/>
              </a:ext>
            </a:extLst>
          </p:cNvPr>
          <p:cNvSpPr>
            <a:spLocks noGrp="1"/>
          </p:cNvSpPr>
          <p:nvPr>
            <p:ph type="sldNum" sz="quarter" idx="12"/>
          </p:nvPr>
        </p:nvSpPr>
        <p:spPr/>
        <p:txBody>
          <a:bodyPr/>
          <a:lstStyle/>
          <a:p>
            <a:fld id="{A51222E9-5198-4B25-8895-1820F2ABEC37}" type="slidenum">
              <a:rPr lang="en-GB" smtClean="0"/>
              <a:t>‹#›</a:t>
            </a:fld>
            <a:endParaRPr lang="en-GB"/>
          </a:p>
        </p:txBody>
      </p:sp>
    </p:spTree>
    <p:extLst>
      <p:ext uri="{BB962C8B-B14F-4D97-AF65-F5344CB8AC3E}">
        <p14:creationId xmlns:p14="http://schemas.microsoft.com/office/powerpoint/2010/main" val="2048754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AD8AE-2123-7427-C45B-AC4147A3AD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284F126-0054-A4B0-D51C-7F9FA8F75F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1982751-5759-59C7-E7DA-8206AB2FB5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CFE116-A325-77D3-282E-5E176010404C}"/>
              </a:ext>
            </a:extLst>
          </p:cNvPr>
          <p:cNvSpPr>
            <a:spLocks noGrp="1"/>
          </p:cNvSpPr>
          <p:nvPr>
            <p:ph type="dt" sz="half" idx="10"/>
          </p:nvPr>
        </p:nvSpPr>
        <p:spPr/>
        <p:txBody>
          <a:bodyPr/>
          <a:lstStyle/>
          <a:p>
            <a:fld id="{79BAD3D7-943A-4153-A278-337BEEB742C6}" type="datetimeFigureOut">
              <a:rPr lang="en-GB" smtClean="0"/>
              <a:t>22/03/2023</a:t>
            </a:fld>
            <a:endParaRPr lang="en-GB"/>
          </a:p>
        </p:txBody>
      </p:sp>
      <p:sp>
        <p:nvSpPr>
          <p:cNvPr id="6" name="Footer Placeholder 5">
            <a:extLst>
              <a:ext uri="{FF2B5EF4-FFF2-40B4-BE49-F238E27FC236}">
                <a16:creationId xmlns:a16="http://schemas.microsoft.com/office/drawing/2014/main" id="{985F688F-7FDC-D22E-D0DE-DEFDA2F476B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BE195AD-C69E-DD38-2FAE-6A5A9B55D556}"/>
              </a:ext>
            </a:extLst>
          </p:cNvPr>
          <p:cNvSpPr>
            <a:spLocks noGrp="1"/>
          </p:cNvSpPr>
          <p:nvPr>
            <p:ph type="sldNum" sz="quarter" idx="12"/>
          </p:nvPr>
        </p:nvSpPr>
        <p:spPr/>
        <p:txBody>
          <a:bodyPr/>
          <a:lstStyle/>
          <a:p>
            <a:fld id="{A51222E9-5198-4B25-8895-1820F2ABEC37}" type="slidenum">
              <a:rPr lang="en-GB" smtClean="0"/>
              <a:t>‹#›</a:t>
            </a:fld>
            <a:endParaRPr lang="en-GB"/>
          </a:p>
        </p:txBody>
      </p:sp>
    </p:spTree>
    <p:extLst>
      <p:ext uri="{BB962C8B-B14F-4D97-AF65-F5344CB8AC3E}">
        <p14:creationId xmlns:p14="http://schemas.microsoft.com/office/powerpoint/2010/main" val="763563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87495-4FF4-266E-A594-47B86BAC38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9227179-FF27-48B3-FFCF-6BD562C1AA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6A0E113-2C44-6172-DBE9-148C3F9C8B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DE854D-88F3-C258-34F5-EEBD6B565195}"/>
              </a:ext>
            </a:extLst>
          </p:cNvPr>
          <p:cNvSpPr>
            <a:spLocks noGrp="1"/>
          </p:cNvSpPr>
          <p:nvPr>
            <p:ph type="dt" sz="half" idx="10"/>
          </p:nvPr>
        </p:nvSpPr>
        <p:spPr/>
        <p:txBody>
          <a:bodyPr/>
          <a:lstStyle/>
          <a:p>
            <a:fld id="{79BAD3D7-943A-4153-A278-337BEEB742C6}" type="datetimeFigureOut">
              <a:rPr lang="en-GB" smtClean="0"/>
              <a:t>22/03/2023</a:t>
            </a:fld>
            <a:endParaRPr lang="en-GB"/>
          </a:p>
        </p:txBody>
      </p:sp>
      <p:sp>
        <p:nvSpPr>
          <p:cNvPr id="6" name="Footer Placeholder 5">
            <a:extLst>
              <a:ext uri="{FF2B5EF4-FFF2-40B4-BE49-F238E27FC236}">
                <a16:creationId xmlns:a16="http://schemas.microsoft.com/office/drawing/2014/main" id="{4E6FF7FB-6FA2-4CB0-961F-1BF4930301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FA75C9-A2B8-0A20-7B4D-91FB91849C16}"/>
              </a:ext>
            </a:extLst>
          </p:cNvPr>
          <p:cNvSpPr>
            <a:spLocks noGrp="1"/>
          </p:cNvSpPr>
          <p:nvPr>
            <p:ph type="sldNum" sz="quarter" idx="12"/>
          </p:nvPr>
        </p:nvSpPr>
        <p:spPr/>
        <p:txBody>
          <a:bodyPr/>
          <a:lstStyle/>
          <a:p>
            <a:fld id="{A51222E9-5198-4B25-8895-1820F2ABEC37}" type="slidenum">
              <a:rPr lang="en-GB" smtClean="0"/>
              <a:t>‹#›</a:t>
            </a:fld>
            <a:endParaRPr lang="en-GB"/>
          </a:p>
        </p:txBody>
      </p:sp>
    </p:spTree>
    <p:extLst>
      <p:ext uri="{BB962C8B-B14F-4D97-AF65-F5344CB8AC3E}">
        <p14:creationId xmlns:p14="http://schemas.microsoft.com/office/powerpoint/2010/main" val="1053109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349040-68A8-534B-7A6F-EA50AAD5BF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A7E6909-17EC-2459-3E29-D7788C1C8E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4EC4FEC-D64E-F08B-A688-06F17D5558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BAD3D7-943A-4153-A278-337BEEB742C6}" type="datetimeFigureOut">
              <a:rPr lang="en-GB" smtClean="0"/>
              <a:t>22/03/2023</a:t>
            </a:fld>
            <a:endParaRPr lang="en-GB"/>
          </a:p>
        </p:txBody>
      </p:sp>
      <p:sp>
        <p:nvSpPr>
          <p:cNvPr id="5" name="Footer Placeholder 4">
            <a:extLst>
              <a:ext uri="{FF2B5EF4-FFF2-40B4-BE49-F238E27FC236}">
                <a16:creationId xmlns:a16="http://schemas.microsoft.com/office/drawing/2014/main" id="{4E6C2436-36E8-B64D-BFAA-4E59673ACB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134FBF0-FACB-B2BC-CB7B-73857BDEB2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1222E9-5198-4B25-8895-1820F2ABEC37}" type="slidenum">
              <a:rPr lang="en-GB" smtClean="0"/>
              <a:t>‹#›</a:t>
            </a:fld>
            <a:endParaRPr lang="en-GB"/>
          </a:p>
        </p:txBody>
      </p:sp>
    </p:spTree>
    <p:extLst>
      <p:ext uri="{BB962C8B-B14F-4D97-AF65-F5344CB8AC3E}">
        <p14:creationId xmlns:p14="http://schemas.microsoft.com/office/powerpoint/2010/main" val="940557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media" Target="../media/media2.mp4"/><Relationship Id="rId7" Type="http://schemas.openxmlformats.org/officeDocument/2006/relationships/image" Target="../media/image16.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5.png"/><Relationship Id="rId5" Type="http://schemas.openxmlformats.org/officeDocument/2006/relationships/slideLayout" Target="../slideLayouts/slideLayout7.xml"/><Relationship Id="rId4" Type="http://schemas.openxmlformats.org/officeDocument/2006/relationships/video" Target="../media/media2.mp4"/></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9FF2A1E-9274-0321-2AD0-33CFCCF6E835}"/>
              </a:ext>
            </a:extLst>
          </p:cNvPr>
          <p:cNvPicPr>
            <a:picLocks noChangeAspect="1"/>
          </p:cNvPicPr>
          <p:nvPr/>
        </p:nvPicPr>
        <p:blipFill>
          <a:blip r:embed="rId2">
            <a:extLst>
              <a:ext uri="{28A0092B-C50C-407E-A947-70E740481C1C}">
                <a14:useLocalDpi xmlns:a14="http://schemas.microsoft.com/office/drawing/2010/main" val="0"/>
              </a:ext>
            </a:extLst>
          </a:blip>
          <a:srcRect l="2600" r="2600"/>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509B9FB3-9CBD-4E89-92E2-D9DAA31464AE}"/>
              </a:ext>
            </a:extLst>
          </p:cNvPr>
          <p:cNvSpPr txBox="1"/>
          <p:nvPr/>
        </p:nvSpPr>
        <p:spPr>
          <a:xfrm>
            <a:off x="477980" y="1122363"/>
            <a:ext cx="4317539" cy="320413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100" b="1" dirty="0">
                <a:latin typeface="+mj-lt"/>
                <a:ea typeface="+mj-ea"/>
                <a:cs typeface="+mj-cs"/>
              </a:rPr>
              <a:t>Let’s go to the moon project </a:t>
            </a:r>
          </a:p>
          <a:p>
            <a:pPr>
              <a:lnSpc>
                <a:spcPct val="90000"/>
              </a:lnSpc>
              <a:spcBef>
                <a:spcPct val="0"/>
              </a:spcBef>
              <a:spcAft>
                <a:spcPts val="600"/>
              </a:spcAft>
            </a:pPr>
            <a:r>
              <a:rPr lang="en-US" sz="4100" b="1" dirty="0">
                <a:latin typeface="+mj-lt"/>
                <a:ea typeface="+mj-ea"/>
                <a:cs typeface="+mj-cs"/>
              </a:rPr>
              <a:t> </a:t>
            </a:r>
          </a:p>
          <a:p>
            <a:pPr>
              <a:lnSpc>
                <a:spcPct val="90000"/>
              </a:lnSpc>
              <a:spcBef>
                <a:spcPct val="0"/>
              </a:spcBef>
              <a:spcAft>
                <a:spcPts val="600"/>
              </a:spcAft>
            </a:pPr>
            <a:r>
              <a:rPr lang="en-US" sz="4100" b="1" dirty="0">
                <a:latin typeface="+mj-lt"/>
                <a:ea typeface="+mj-ea"/>
                <a:cs typeface="+mj-cs"/>
              </a:rPr>
              <a:t>Rocket instructions</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9737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6BB1B87D-665B-767B-259C-96769ABC93F9}"/>
              </a:ext>
            </a:extLst>
          </p:cNvPr>
          <p:cNvSpPr txBox="1"/>
          <p:nvPr/>
        </p:nvSpPr>
        <p:spPr>
          <a:xfrm>
            <a:off x="258883" y="859938"/>
            <a:ext cx="3664707" cy="2814873"/>
          </a:xfrm>
          <a:prstGeom prst="rect">
            <a:avLst/>
          </a:prstGeom>
          <a:noFill/>
        </p:spPr>
        <p:txBody>
          <a:bodyPr wrap="square">
            <a:spAutoFit/>
          </a:bodyPr>
          <a:lstStyle/>
          <a:p>
            <a:pPr>
              <a:lnSpc>
                <a:spcPct val="107000"/>
              </a:lnSpc>
              <a:spcAft>
                <a:spcPts val="800"/>
              </a:spcAft>
            </a:pPr>
            <a:r>
              <a:rPr lang="en-GB" sz="2000" dirty="0">
                <a:latin typeface="Calibri" panose="020F0502020204030204" pitchFamily="34" charset="0"/>
                <a:ea typeface="Calibri" panose="020F0502020204030204" pitchFamily="34" charset="0"/>
                <a:cs typeface="Times New Roman" panose="02020603050405020304" pitchFamily="18" charset="0"/>
              </a:rPr>
              <a:t>Printed material f</a:t>
            </a:r>
            <a:r>
              <a:rPr lang="en-GB" sz="2000" dirty="0">
                <a:effectLst/>
                <a:latin typeface="Calibri" panose="020F0502020204030204" pitchFamily="34" charset="0"/>
                <a:ea typeface="Calibri" panose="020F0502020204030204" pitchFamily="34" charset="0"/>
                <a:cs typeface="Times New Roman" panose="02020603050405020304" pitchFamily="18" charset="0"/>
              </a:rPr>
              <a:t>or one rocket:</a:t>
            </a:r>
          </a:p>
          <a:p>
            <a:pPr marL="342900" lvl="0" indent="-342900">
              <a:lnSpc>
                <a:spcPct val="107000"/>
              </a:lnSpc>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1 inlet: resin or nylon</a:t>
            </a:r>
          </a:p>
          <a:p>
            <a:pPr marL="342900" lvl="0" indent="-342900">
              <a:lnSpc>
                <a:spcPct val="107000"/>
              </a:lnSpc>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1 nozzle: resin or nylon</a:t>
            </a:r>
          </a:p>
          <a:p>
            <a:pPr marL="342900" lvl="0" indent="-342900">
              <a:lnSpc>
                <a:spcPct val="107000"/>
              </a:lnSpc>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1 pin: resin or nylon</a:t>
            </a:r>
          </a:p>
          <a:p>
            <a:pPr marL="342900" lvl="0" indent="-342900">
              <a:lnSpc>
                <a:spcPct val="107000"/>
              </a:lnSpc>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1 nose: resin </a:t>
            </a:r>
          </a:p>
          <a:p>
            <a:pPr marL="342900" lvl="0" indent="-342900">
              <a:lnSpc>
                <a:spcPct val="107000"/>
              </a:lnSpc>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1 mount: nylon ideally or resin </a:t>
            </a:r>
          </a:p>
          <a:p>
            <a:pPr marL="342900" lvl="0" indent="-342900">
              <a:lnSpc>
                <a:spcPct val="107000"/>
              </a:lnSpc>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3 fins: PLA</a:t>
            </a:r>
          </a:p>
          <a:p>
            <a:pPr marL="342900" lvl="0" indent="-342900">
              <a:lnSpc>
                <a:spcPct val="107000"/>
              </a:lnSpc>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2 fins locking ring: PLA</a:t>
            </a:r>
          </a:p>
        </p:txBody>
      </p:sp>
      <p:grpSp>
        <p:nvGrpSpPr>
          <p:cNvPr id="7" name="Group 6">
            <a:extLst>
              <a:ext uri="{FF2B5EF4-FFF2-40B4-BE49-F238E27FC236}">
                <a16:creationId xmlns:a16="http://schemas.microsoft.com/office/drawing/2014/main" id="{38E69021-DAF0-CEB0-43C4-CA2FD35EAD0B}"/>
              </a:ext>
            </a:extLst>
          </p:cNvPr>
          <p:cNvGrpSpPr>
            <a:grpSpLocks noChangeAspect="1"/>
          </p:cNvGrpSpPr>
          <p:nvPr/>
        </p:nvGrpSpPr>
        <p:grpSpPr>
          <a:xfrm>
            <a:off x="6169337" y="333354"/>
            <a:ext cx="1824925" cy="1898117"/>
            <a:chOff x="1137920" y="579120"/>
            <a:chExt cx="3169920" cy="3297057"/>
          </a:xfrm>
        </p:grpSpPr>
        <p:pic>
          <p:nvPicPr>
            <p:cNvPr id="5" name="Picture 4">
              <a:extLst>
                <a:ext uri="{FF2B5EF4-FFF2-40B4-BE49-F238E27FC236}">
                  <a16:creationId xmlns:a16="http://schemas.microsoft.com/office/drawing/2014/main" id="{BFCBB567-A5C0-FC80-6A49-AC7F4CFEADC5}"/>
                </a:ext>
              </a:extLst>
            </p:cNvPr>
            <p:cNvPicPr>
              <a:picLocks noChangeAspect="1"/>
            </p:cNvPicPr>
            <p:nvPr/>
          </p:nvPicPr>
          <p:blipFill rotWithShape="1">
            <a:blip r:embed="rId2"/>
            <a:srcRect l="15842" t="10838" r="14113"/>
            <a:stretch/>
          </p:blipFill>
          <p:spPr>
            <a:xfrm>
              <a:off x="1137920" y="579120"/>
              <a:ext cx="3169920" cy="3176270"/>
            </a:xfrm>
            <a:prstGeom prst="rect">
              <a:avLst/>
            </a:prstGeom>
          </p:spPr>
        </p:pic>
        <p:sp>
          <p:nvSpPr>
            <p:cNvPr id="6" name="TextBox 5">
              <a:extLst>
                <a:ext uri="{FF2B5EF4-FFF2-40B4-BE49-F238E27FC236}">
                  <a16:creationId xmlns:a16="http://schemas.microsoft.com/office/drawing/2014/main" id="{F382C7B1-81E0-E2C7-50AB-1A44620AE283}"/>
                </a:ext>
              </a:extLst>
            </p:cNvPr>
            <p:cNvSpPr txBox="1"/>
            <p:nvPr/>
          </p:nvSpPr>
          <p:spPr>
            <a:xfrm>
              <a:off x="2348412" y="3234642"/>
              <a:ext cx="1075351" cy="641535"/>
            </a:xfrm>
            <a:prstGeom prst="rect">
              <a:avLst/>
            </a:prstGeom>
            <a:noFill/>
          </p:spPr>
          <p:txBody>
            <a:bodyPr wrap="none" rtlCol="0">
              <a:spAutoFit/>
            </a:bodyPr>
            <a:lstStyle/>
            <a:p>
              <a:r>
                <a:rPr lang="en-GB" b="1" dirty="0"/>
                <a:t>Inlet</a:t>
              </a:r>
            </a:p>
          </p:txBody>
        </p:sp>
      </p:grpSp>
      <p:grpSp>
        <p:nvGrpSpPr>
          <p:cNvPr id="20" name="Group 19">
            <a:extLst>
              <a:ext uri="{FF2B5EF4-FFF2-40B4-BE49-F238E27FC236}">
                <a16:creationId xmlns:a16="http://schemas.microsoft.com/office/drawing/2014/main" id="{0D6BEEC3-F5D6-B7F5-2C44-5AC0AC9A617E}"/>
              </a:ext>
            </a:extLst>
          </p:cNvPr>
          <p:cNvGrpSpPr>
            <a:grpSpLocks noChangeAspect="1"/>
          </p:cNvGrpSpPr>
          <p:nvPr/>
        </p:nvGrpSpPr>
        <p:grpSpPr>
          <a:xfrm>
            <a:off x="10409516" y="342966"/>
            <a:ext cx="1558540" cy="2210577"/>
            <a:chOff x="3505201" y="243780"/>
            <a:chExt cx="2796140" cy="3965944"/>
          </a:xfrm>
        </p:grpSpPr>
        <p:pic>
          <p:nvPicPr>
            <p:cNvPr id="9" name="Picture 8">
              <a:extLst>
                <a:ext uri="{FF2B5EF4-FFF2-40B4-BE49-F238E27FC236}">
                  <a16:creationId xmlns:a16="http://schemas.microsoft.com/office/drawing/2014/main" id="{9D90B54C-F700-FDBE-011D-40F0EE248DA6}"/>
                </a:ext>
              </a:extLst>
            </p:cNvPr>
            <p:cNvPicPr>
              <a:picLocks noChangeAspect="1"/>
            </p:cNvPicPr>
            <p:nvPr/>
          </p:nvPicPr>
          <p:blipFill rotWithShape="1">
            <a:blip r:embed="rId3"/>
            <a:srcRect l="17871" t="10751" r="15780" b="5461"/>
            <a:stretch/>
          </p:blipFill>
          <p:spPr>
            <a:xfrm>
              <a:off x="3505201" y="243780"/>
              <a:ext cx="2796140" cy="3933826"/>
            </a:xfrm>
            <a:prstGeom prst="rect">
              <a:avLst/>
            </a:prstGeom>
          </p:spPr>
        </p:pic>
        <p:sp>
          <p:nvSpPr>
            <p:cNvPr id="10" name="TextBox 9">
              <a:extLst>
                <a:ext uri="{FF2B5EF4-FFF2-40B4-BE49-F238E27FC236}">
                  <a16:creationId xmlns:a16="http://schemas.microsoft.com/office/drawing/2014/main" id="{0BE7D5C8-3788-7953-764D-C1417ED0DEF4}"/>
                </a:ext>
              </a:extLst>
            </p:cNvPr>
            <p:cNvSpPr txBox="1"/>
            <p:nvPr/>
          </p:nvSpPr>
          <p:spPr>
            <a:xfrm>
              <a:off x="4903269" y="3602332"/>
              <a:ext cx="1371810" cy="607392"/>
            </a:xfrm>
            <a:prstGeom prst="rect">
              <a:avLst/>
            </a:prstGeom>
            <a:noFill/>
          </p:spPr>
          <p:txBody>
            <a:bodyPr wrap="none" rtlCol="0">
              <a:spAutoFit/>
            </a:bodyPr>
            <a:lstStyle/>
            <a:p>
              <a:r>
                <a:rPr lang="en-GB" sz="1600" b="1" dirty="0"/>
                <a:t>Mount</a:t>
              </a:r>
            </a:p>
          </p:txBody>
        </p:sp>
      </p:grpSp>
      <p:grpSp>
        <p:nvGrpSpPr>
          <p:cNvPr id="21" name="Group 20">
            <a:extLst>
              <a:ext uri="{FF2B5EF4-FFF2-40B4-BE49-F238E27FC236}">
                <a16:creationId xmlns:a16="http://schemas.microsoft.com/office/drawing/2014/main" id="{650605AB-33FE-5D48-44E8-06ECEDEDF221}"/>
              </a:ext>
            </a:extLst>
          </p:cNvPr>
          <p:cNvGrpSpPr>
            <a:grpSpLocks noChangeAspect="1"/>
          </p:cNvGrpSpPr>
          <p:nvPr/>
        </p:nvGrpSpPr>
        <p:grpSpPr>
          <a:xfrm>
            <a:off x="4187153" y="332392"/>
            <a:ext cx="1614070" cy="1899079"/>
            <a:chOff x="6400411" y="323850"/>
            <a:chExt cx="2583753" cy="3039987"/>
          </a:xfrm>
        </p:grpSpPr>
        <p:pic>
          <p:nvPicPr>
            <p:cNvPr id="12" name="Picture 11">
              <a:extLst>
                <a:ext uri="{FF2B5EF4-FFF2-40B4-BE49-F238E27FC236}">
                  <a16:creationId xmlns:a16="http://schemas.microsoft.com/office/drawing/2014/main" id="{0055C6FF-EF0B-814F-2A03-FE12AEE15846}"/>
                </a:ext>
              </a:extLst>
            </p:cNvPr>
            <p:cNvPicPr>
              <a:picLocks noChangeAspect="1"/>
            </p:cNvPicPr>
            <p:nvPr/>
          </p:nvPicPr>
          <p:blipFill>
            <a:blip r:embed="rId4"/>
            <a:stretch>
              <a:fillRect/>
            </a:stretch>
          </p:blipFill>
          <p:spPr>
            <a:xfrm>
              <a:off x="6489302" y="323850"/>
              <a:ext cx="2494862" cy="2981325"/>
            </a:xfrm>
            <a:prstGeom prst="rect">
              <a:avLst/>
            </a:prstGeom>
          </p:spPr>
        </p:pic>
        <p:sp>
          <p:nvSpPr>
            <p:cNvPr id="13" name="TextBox 12">
              <a:extLst>
                <a:ext uri="{FF2B5EF4-FFF2-40B4-BE49-F238E27FC236}">
                  <a16:creationId xmlns:a16="http://schemas.microsoft.com/office/drawing/2014/main" id="{A389FA28-88BA-2208-77B4-3C5DF8255E09}"/>
                </a:ext>
              </a:extLst>
            </p:cNvPr>
            <p:cNvSpPr txBox="1"/>
            <p:nvPr/>
          </p:nvSpPr>
          <p:spPr>
            <a:xfrm>
              <a:off x="6400411" y="2772622"/>
              <a:ext cx="1300263" cy="591215"/>
            </a:xfrm>
            <a:prstGeom prst="rect">
              <a:avLst/>
            </a:prstGeom>
            <a:noFill/>
          </p:spPr>
          <p:txBody>
            <a:bodyPr wrap="none" rtlCol="0">
              <a:spAutoFit/>
            </a:bodyPr>
            <a:lstStyle/>
            <a:p>
              <a:r>
                <a:rPr lang="en-GB" b="1" dirty="0"/>
                <a:t>Nozzle</a:t>
              </a:r>
            </a:p>
          </p:txBody>
        </p:sp>
      </p:grpSp>
      <p:grpSp>
        <p:nvGrpSpPr>
          <p:cNvPr id="22" name="Group 21">
            <a:extLst>
              <a:ext uri="{FF2B5EF4-FFF2-40B4-BE49-F238E27FC236}">
                <a16:creationId xmlns:a16="http://schemas.microsoft.com/office/drawing/2014/main" id="{FF308205-390B-948C-BB4E-E8D9D5876C9D}"/>
              </a:ext>
            </a:extLst>
          </p:cNvPr>
          <p:cNvGrpSpPr>
            <a:grpSpLocks noChangeAspect="1"/>
          </p:cNvGrpSpPr>
          <p:nvPr/>
        </p:nvGrpSpPr>
        <p:grpSpPr>
          <a:xfrm>
            <a:off x="9115113" y="2267375"/>
            <a:ext cx="1464866" cy="1315320"/>
            <a:chOff x="9105705" y="512445"/>
            <a:chExt cx="2938975" cy="2638940"/>
          </a:xfrm>
        </p:grpSpPr>
        <p:pic>
          <p:nvPicPr>
            <p:cNvPr id="15" name="Picture 14">
              <a:extLst>
                <a:ext uri="{FF2B5EF4-FFF2-40B4-BE49-F238E27FC236}">
                  <a16:creationId xmlns:a16="http://schemas.microsoft.com/office/drawing/2014/main" id="{100FDB66-4C30-B86C-B10F-FA30830B1E20}"/>
                </a:ext>
              </a:extLst>
            </p:cNvPr>
            <p:cNvPicPr>
              <a:picLocks noChangeAspect="1"/>
            </p:cNvPicPr>
            <p:nvPr/>
          </p:nvPicPr>
          <p:blipFill>
            <a:blip r:embed="rId5"/>
            <a:stretch>
              <a:fillRect/>
            </a:stretch>
          </p:blipFill>
          <p:spPr>
            <a:xfrm>
              <a:off x="9105705" y="512445"/>
              <a:ext cx="2938975" cy="2638940"/>
            </a:xfrm>
            <a:prstGeom prst="rect">
              <a:avLst/>
            </a:prstGeom>
          </p:spPr>
        </p:pic>
        <p:sp>
          <p:nvSpPr>
            <p:cNvPr id="16" name="TextBox 15">
              <a:extLst>
                <a:ext uri="{FF2B5EF4-FFF2-40B4-BE49-F238E27FC236}">
                  <a16:creationId xmlns:a16="http://schemas.microsoft.com/office/drawing/2014/main" id="{284E6CEE-B48B-A696-901D-0A6F4A4FF14F}"/>
                </a:ext>
              </a:extLst>
            </p:cNvPr>
            <p:cNvSpPr txBox="1"/>
            <p:nvPr/>
          </p:nvSpPr>
          <p:spPr>
            <a:xfrm>
              <a:off x="9156302" y="2494707"/>
              <a:ext cx="521298" cy="400111"/>
            </a:xfrm>
            <a:prstGeom prst="rect">
              <a:avLst/>
            </a:prstGeom>
            <a:noFill/>
          </p:spPr>
          <p:txBody>
            <a:bodyPr wrap="none" rtlCol="0">
              <a:spAutoFit/>
            </a:bodyPr>
            <a:lstStyle/>
            <a:p>
              <a:r>
                <a:rPr lang="en-GB" sz="2000" b="1" dirty="0"/>
                <a:t>Pin</a:t>
              </a:r>
            </a:p>
          </p:txBody>
        </p:sp>
      </p:grpSp>
      <p:grpSp>
        <p:nvGrpSpPr>
          <p:cNvPr id="23" name="Group 22">
            <a:extLst>
              <a:ext uri="{FF2B5EF4-FFF2-40B4-BE49-F238E27FC236}">
                <a16:creationId xmlns:a16="http://schemas.microsoft.com/office/drawing/2014/main" id="{B2771C7E-E188-F531-66B7-DCC2E6B5B676}"/>
              </a:ext>
            </a:extLst>
          </p:cNvPr>
          <p:cNvGrpSpPr>
            <a:grpSpLocks noChangeAspect="1"/>
          </p:cNvGrpSpPr>
          <p:nvPr/>
        </p:nvGrpSpPr>
        <p:grpSpPr>
          <a:xfrm>
            <a:off x="5979446" y="2311498"/>
            <a:ext cx="2956557" cy="1309814"/>
            <a:chOff x="8330802" y="3386633"/>
            <a:chExt cx="3713878" cy="1645322"/>
          </a:xfrm>
        </p:grpSpPr>
        <p:pic>
          <p:nvPicPr>
            <p:cNvPr id="18" name="Picture 17">
              <a:extLst>
                <a:ext uri="{FF2B5EF4-FFF2-40B4-BE49-F238E27FC236}">
                  <a16:creationId xmlns:a16="http://schemas.microsoft.com/office/drawing/2014/main" id="{A0232807-2F7C-690E-D9ED-1D76B1328CFA}"/>
                </a:ext>
              </a:extLst>
            </p:cNvPr>
            <p:cNvPicPr>
              <a:picLocks noChangeAspect="1"/>
            </p:cNvPicPr>
            <p:nvPr/>
          </p:nvPicPr>
          <p:blipFill>
            <a:blip r:embed="rId6"/>
            <a:stretch>
              <a:fillRect/>
            </a:stretch>
          </p:blipFill>
          <p:spPr>
            <a:xfrm>
              <a:off x="8330802" y="3386633"/>
              <a:ext cx="3713878" cy="1645322"/>
            </a:xfrm>
            <a:prstGeom prst="rect">
              <a:avLst/>
            </a:prstGeom>
          </p:spPr>
        </p:pic>
        <p:sp>
          <p:nvSpPr>
            <p:cNvPr id="19" name="TextBox 18">
              <a:extLst>
                <a:ext uri="{FF2B5EF4-FFF2-40B4-BE49-F238E27FC236}">
                  <a16:creationId xmlns:a16="http://schemas.microsoft.com/office/drawing/2014/main" id="{262FC4D5-4F21-6C9C-EDB1-7571176C5F35}"/>
                </a:ext>
              </a:extLst>
            </p:cNvPr>
            <p:cNvSpPr txBox="1"/>
            <p:nvPr/>
          </p:nvSpPr>
          <p:spPr>
            <a:xfrm>
              <a:off x="11263558" y="4481474"/>
              <a:ext cx="502062" cy="400109"/>
            </a:xfrm>
            <a:prstGeom prst="rect">
              <a:avLst/>
            </a:prstGeom>
            <a:noFill/>
          </p:spPr>
          <p:txBody>
            <a:bodyPr wrap="none" rtlCol="0">
              <a:spAutoFit/>
            </a:bodyPr>
            <a:lstStyle/>
            <a:p>
              <a:r>
                <a:rPr lang="en-GB" sz="2000" b="1" dirty="0"/>
                <a:t>Fin</a:t>
              </a:r>
            </a:p>
          </p:txBody>
        </p:sp>
      </p:grpSp>
      <p:grpSp>
        <p:nvGrpSpPr>
          <p:cNvPr id="27" name="Group 26">
            <a:extLst>
              <a:ext uri="{FF2B5EF4-FFF2-40B4-BE49-F238E27FC236}">
                <a16:creationId xmlns:a16="http://schemas.microsoft.com/office/drawing/2014/main" id="{2FABF8BD-118B-F498-7D9F-3A5A4389AB7B}"/>
              </a:ext>
            </a:extLst>
          </p:cNvPr>
          <p:cNvGrpSpPr>
            <a:grpSpLocks noChangeAspect="1"/>
          </p:cNvGrpSpPr>
          <p:nvPr/>
        </p:nvGrpSpPr>
        <p:grpSpPr>
          <a:xfrm>
            <a:off x="4151588" y="2305992"/>
            <a:ext cx="1694035" cy="1315320"/>
            <a:chOff x="171807" y="3695641"/>
            <a:chExt cx="2398674" cy="1862432"/>
          </a:xfrm>
        </p:grpSpPr>
        <p:pic>
          <p:nvPicPr>
            <p:cNvPr id="25" name="Picture 24">
              <a:extLst>
                <a:ext uri="{FF2B5EF4-FFF2-40B4-BE49-F238E27FC236}">
                  <a16:creationId xmlns:a16="http://schemas.microsoft.com/office/drawing/2014/main" id="{D8DEB1B0-151D-1602-A0DA-EE3F3AE25514}"/>
                </a:ext>
              </a:extLst>
            </p:cNvPr>
            <p:cNvPicPr>
              <a:picLocks noChangeAspect="1"/>
            </p:cNvPicPr>
            <p:nvPr/>
          </p:nvPicPr>
          <p:blipFill>
            <a:blip r:embed="rId7"/>
            <a:stretch>
              <a:fillRect/>
            </a:stretch>
          </p:blipFill>
          <p:spPr>
            <a:xfrm>
              <a:off x="171807" y="3695641"/>
              <a:ext cx="2398674" cy="1862432"/>
            </a:xfrm>
            <a:prstGeom prst="rect">
              <a:avLst/>
            </a:prstGeom>
          </p:spPr>
        </p:pic>
        <p:sp>
          <p:nvSpPr>
            <p:cNvPr id="26" name="TextBox 25">
              <a:extLst>
                <a:ext uri="{FF2B5EF4-FFF2-40B4-BE49-F238E27FC236}">
                  <a16:creationId xmlns:a16="http://schemas.microsoft.com/office/drawing/2014/main" id="{16B23D9A-244E-2249-720A-71DDE6BDE2E7}"/>
                </a:ext>
              </a:extLst>
            </p:cNvPr>
            <p:cNvSpPr txBox="1"/>
            <p:nvPr/>
          </p:nvSpPr>
          <p:spPr>
            <a:xfrm>
              <a:off x="361294" y="5164839"/>
              <a:ext cx="1467069" cy="338554"/>
            </a:xfrm>
            <a:prstGeom prst="rect">
              <a:avLst/>
            </a:prstGeom>
            <a:noFill/>
          </p:spPr>
          <p:txBody>
            <a:bodyPr wrap="none" rtlCol="0">
              <a:spAutoFit/>
            </a:bodyPr>
            <a:lstStyle/>
            <a:p>
              <a:r>
                <a:rPr lang="en-GB" sz="1600" b="1" dirty="0"/>
                <a:t>Fin locking ring</a:t>
              </a:r>
            </a:p>
          </p:txBody>
        </p:sp>
      </p:grpSp>
      <p:sp>
        <p:nvSpPr>
          <p:cNvPr id="30" name="TextBox 29">
            <a:extLst>
              <a:ext uri="{FF2B5EF4-FFF2-40B4-BE49-F238E27FC236}">
                <a16:creationId xmlns:a16="http://schemas.microsoft.com/office/drawing/2014/main" id="{D0351479-09A2-B9E8-A368-488F88753E3C}"/>
              </a:ext>
            </a:extLst>
          </p:cNvPr>
          <p:cNvSpPr txBox="1"/>
          <p:nvPr/>
        </p:nvSpPr>
        <p:spPr>
          <a:xfrm>
            <a:off x="258883" y="3853797"/>
            <a:ext cx="6101080" cy="2814873"/>
          </a:xfrm>
          <a:prstGeom prst="rect">
            <a:avLst/>
          </a:prstGeom>
          <a:noFill/>
        </p:spPr>
        <p:txBody>
          <a:bodyPr wrap="square">
            <a:spAutoFit/>
          </a:bodyPr>
          <a:lstStyle/>
          <a:p>
            <a:pPr>
              <a:lnSpc>
                <a:spcPct val="107000"/>
              </a:lnSpc>
              <a:spcAft>
                <a:spcPts val="800"/>
              </a:spcAft>
            </a:pPr>
            <a:r>
              <a:rPr lang="en-GB" sz="2000" dirty="0">
                <a:latin typeface="Calibri" panose="020F0502020204030204" pitchFamily="34" charset="0"/>
                <a:ea typeface="Calibri" panose="020F0502020204030204" pitchFamily="34" charset="0"/>
                <a:cs typeface="Times New Roman" panose="02020603050405020304" pitchFamily="18" charset="0"/>
              </a:rPr>
              <a:t>Other material</a:t>
            </a:r>
            <a:r>
              <a:rPr lang="en-GB" sz="20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1 PVC tube: 36mm ID and 40mm OD</a:t>
            </a:r>
          </a:p>
          <a:p>
            <a:pPr marL="342900" lvl="0" indent="-342900">
              <a:lnSpc>
                <a:spcPct val="107000"/>
              </a:lnSpc>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1 O-ring to put in the inlet </a:t>
            </a:r>
          </a:p>
          <a:p>
            <a:pPr marL="342900" lvl="0" indent="-342900">
              <a:lnSpc>
                <a:spcPct val="107000"/>
              </a:lnSpc>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Epoxy glue to air tight the nozzle and the nose to the PVC tube (we used J-B weld epoxy glue)</a:t>
            </a:r>
          </a:p>
          <a:p>
            <a:pPr marL="342900" lvl="0" indent="-342900">
              <a:lnSpc>
                <a:spcPct val="107000"/>
              </a:lnSpc>
              <a:buFont typeface="Arial" panose="020B0604020202020204" pitchFamily="34" charset="0"/>
              <a:buChar char="•"/>
            </a:pPr>
            <a:r>
              <a:rPr lang="en-GB" sz="2000" dirty="0">
                <a:latin typeface="Calibri" panose="020F0502020204030204" pitchFamily="34" charset="0"/>
                <a:ea typeface="Calibri" panose="020F0502020204030204" pitchFamily="34" charset="0"/>
                <a:cs typeface="Times New Roman" panose="02020603050405020304" pitchFamily="18" charset="0"/>
              </a:rPr>
              <a:t>A piece of string to attach to the pin</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A piece of wood to attach the mount on </a:t>
            </a:r>
          </a:p>
          <a:p>
            <a:pPr marL="342900" lvl="0" indent="-342900">
              <a:lnSpc>
                <a:spcPct val="107000"/>
              </a:lnSpc>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A bike pomp with a pressure gage</a:t>
            </a:r>
          </a:p>
        </p:txBody>
      </p:sp>
      <p:grpSp>
        <p:nvGrpSpPr>
          <p:cNvPr id="34" name="Group 33">
            <a:extLst>
              <a:ext uri="{FF2B5EF4-FFF2-40B4-BE49-F238E27FC236}">
                <a16:creationId xmlns:a16="http://schemas.microsoft.com/office/drawing/2014/main" id="{49EB7935-DA91-8CC4-F28C-482440FA80EE}"/>
              </a:ext>
            </a:extLst>
          </p:cNvPr>
          <p:cNvGrpSpPr/>
          <p:nvPr/>
        </p:nvGrpSpPr>
        <p:grpSpPr>
          <a:xfrm>
            <a:off x="8342972" y="333354"/>
            <a:ext cx="1594720" cy="1861115"/>
            <a:chOff x="7691448" y="342966"/>
            <a:chExt cx="1594720" cy="1861115"/>
          </a:xfrm>
        </p:grpSpPr>
        <p:pic>
          <p:nvPicPr>
            <p:cNvPr id="32" name="Picture 31">
              <a:extLst>
                <a:ext uri="{FF2B5EF4-FFF2-40B4-BE49-F238E27FC236}">
                  <a16:creationId xmlns:a16="http://schemas.microsoft.com/office/drawing/2014/main" id="{8DCCB5D6-CA1D-BB7B-0046-EE52C295DC7D}"/>
                </a:ext>
              </a:extLst>
            </p:cNvPr>
            <p:cNvPicPr>
              <a:picLocks noChangeAspect="1"/>
            </p:cNvPicPr>
            <p:nvPr/>
          </p:nvPicPr>
          <p:blipFill>
            <a:blip r:embed="rId8"/>
            <a:stretch>
              <a:fillRect/>
            </a:stretch>
          </p:blipFill>
          <p:spPr>
            <a:xfrm>
              <a:off x="7727628" y="342966"/>
              <a:ext cx="1558540" cy="1861115"/>
            </a:xfrm>
            <a:prstGeom prst="rect">
              <a:avLst/>
            </a:prstGeom>
          </p:spPr>
        </p:pic>
        <p:sp>
          <p:nvSpPr>
            <p:cNvPr id="33" name="TextBox 32">
              <a:extLst>
                <a:ext uri="{FF2B5EF4-FFF2-40B4-BE49-F238E27FC236}">
                  <a16:creationId xmlns:a16="http://schemas.microsoft.com/office/drawing/2014/main" id="{9D7F67CB-F38B-F45B-C4E0-B9F7AD9C1EB1}"/>
                </a:ext>
              </a:extLst>
            </p:cNvPr>
            <p:cNvSpPr txBox="1"/>
            <p:nvPr/>
          </p:nvSpPr>
          <p:spPr>
            <a:xfrm>
              <a:off x="7691448" y="1832993"/>
              <a:ext cx="667170" cy="369332"/>
            </a:xfrm>
            <a:prstGeom prst="rect">
              <a:avLst/>
            </a:prstGeom>
            <a:noFill/>
          </p:spPr>
          <p:txBody>
            <a:bodyPr wrap="none" rtlCol="0">
              <a:spAutoFit/>
            </a:bodyPr>
            <a:lstStyle/>
            <a:p>
              <a:r>
                <a:rPr lang="en-GB" b="1" dirty="0"/>
                <a:t>Nose</a:t>
              </a:r>
            </a:p>
          </p:txBody>
        </p:sp>
      </p:grpSp>
      <p:pic>
        <p:nvPicPr>
          <p:cNvPr id="35" name="Picture 34">
            <a:extLst>
              <a:ext uri="{FF2B5EF4-FFF2-40B4-BE49-F238E27FC236}">
                <a16:creationId xmlns:a16="http://schemas.microsoft.com/office/drawing/2014/main" id="{6847D48A-3BB9-BA1C-DCAA-E08E3C8C936B}"/>
              </a:ext>
            </a:extLst>
          </p:cNvPr>
          <p:cNvPicPr>
            <a:picLocks noChangeAspect="1"/>
          </p:cNvPicPr>
          <p:nvPr/>
        </p:nvPicPr>
        <p:blipFill>
          <a:blip r:embed="rId9"/>
          <a:stretch>
            <a:fillRect/>
          </a:stretch>
        </p:blipFill>
        <p:spPr>
          <a:xfrm>
            <a:off x="6657313" y="4218576"/>
            <a:ext cx="1703131" cy="1212895"/>
          </a:xfrm>
          <a:prstGeom prst="rect">
            <a:avLst/>
          </a:prstGeom>
        </p:spPr>
      </p:pic>
      <p:pic>
        <p:nvPicPr>
          <p:cNvPr id="36" name="Picture 35">
            <a:extLst>
              <a:ext uri="{FF2B5EF4-FFF2-40B4-BE49-F238E27FC236}">
                <a16:creationId xmlns:a16="http://schemas.microsoft.com/office/drawing/2014/main" id="{CAE369AC-1A3A-C15E-40E4-0E53C0FDA242}"/>
              </a:ext>
            </a:extLst>
          </p:cNvPr>
          <p:cNvPicPr>
            <a:picLocks noChangeAspect="1"/>
          </p:cNvPicPr>
          <p:nvPr/>
        </p:nvPicPr>
        <p:blipFill rotWithShape="1">
          <a:blip r:embed="rId10"/>
          <a:srcRect l="15022" r="17066"/>
          <a:stretch/>
        </p:blipFill>
        <p:spPr>
          <a:xfrm>
            <a:off x="8262306" y="5090452"/>
            <a:ext cx="1137855" cy="1117004"/>
          </a:xfrm>
          <a:prstGeom prst="rect">
            <a:avLst/>
          </a:prstGeom>
        </p:spPr>
      </p:pic>
      <p:pic>
        <p:nvPicPr>
          <p:cNvPr id="37" name="Picture 36">
            <a:extLst>
              <a:ext uri="{FF2B5EF4-FFF2-40B4-BE49-F238E27FC236}">
                <a16:creationId xmlns:a16="http://schemas.microsoft.com/office/drawing/2014/main" id="{880403EB-301A-C9E0-D057-94A887B00846}"/>
              </a:ext>
            </a:extLst>
          </p:cNvPr>
          <p:cNvPicPr>
            <a:picLocks noChangeAspect="1"/>
          </p:cNvPicPr>
          <p:nvPr/>
        </p:nvPicPr>
        <p:blipFill>
          <a:blip r:embed="rId11"/>
          <a:stretch>
            <a:fillRect/>
          </a:stretch>
        </p:blipFill>
        <p:spPr>
          <a:xfrm>
            <a:off x="10062884" y="3721904"/>
            <a:ext cx="1890534" cy="3038649"/>
          </a:xfrm>
          <a:prstGeom prst="rect">
            <a:avLst/>
          </a:prstGeom>
        </p:spPr>
      </p:pic>
      <p:sp>
        <p:nvSpPr>
          <p:cNvPr id="2" name="TextBox 1">
            <a:extLst>
              <a:ext uri="{FF2B5EF4-FFF2-40B4-BE49-F238E27FC236}">
                <a16:creationId xmlns:a16="http://schemas.microsoft.com/office/drawing/2014/main" id="{A80AA47A-28EF-6F49-7E85-E394FC7E3E16}"/>
              </a:ext>
            </a:extLst>
          </p:cNvPr>
          <p:cNvSpPr txBox="1"/>
          <p:nvPr/>
        </p:nvSpPr>
        <p:spPr>
          <a:xfrm>
            <a:off x="223944" y="189330"/>
            <a:ext cx="1489510" cy="461665"/>
          </a:xfrm>
          <a:prstGeom prst="rect">
            <a:avLst/>
          </a:prstGeom>
          <a:solidFill>
            <a:srgbClr val="ED7D31"/>
          </a:solidFill>
        </p:spPr>
        <p:txBody>
          <a:bodyPr wrap="none" rtlCol="0">
            <a:spAutoFit/>
          </a:bodyPr>
          <a:lstStyle/>
          <a:p>
            <a:r>
              <a:rPr lang="en-GB" sz="2400" b="1" dirty="0">
                <a:solidFill>
                  <a:schemeClr val="bg1"/>
                </a:solidFill>
              </a:rPr>
              <a:t>MATERIAL</a:t>
            </a:r>
          </a:p>
        </p:txBody>
      </p:sp>
    </p:spTree>
    <p:extLst>
      <p:ext uri="{BB962C8B-B14F-4D97-AF65-F5344CB8AC3E}">
        <p14:creationId xmlns:p14="http://schemas.microsoft.com/office/powerpoint/2010/main" val="705561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some cables&#10;&#10;Description automatically generated with low confidence">
            <a:extLst>
              <a:ext uri="{FF2B5EF4-FFF2-40B4-BE49-F238E27FC236}">
                <a16:creationId xmlns:a16="http://schemas.microsoft.com/office/drawing/2014/main" id="{1BC35A23-9161-6DB2-6764-F1C926222D27}"/>
              </a:ext>
            </a:extLst>
          </p:cNvPr>
          <p:cNvPicPr>
            <a:picLocks noChangeAspect="1"/>
          </p:cNvPicPr>
          <p:nvPr/>
        </p:nvPicPr>
        <p:blipFill rotWithShape="1">
          <a:blip r:embed="rId2">
            <a:extLst>
              <a:ext uri="{28A0092B-C50C-407E-A947-70E740481C1C}">
                <a14:useLocalDpi xmlns:a14="http://schemas.microsoft.com/office/drawing/2010/main" val="0"/>
              </a:ext>
            </a:extLst>
          </a:blip>
          <a:srcRect l="10169" t="9495" r="5055" b="4546"/>
          <a:stretch/>
        </p:blipFill>
        <p:spPr>
          <a:xfrm rot="16200000">
            <a:off x="1207027" y="-1207028"/>
            <a:ext cx="6859254" cy="9273309"/>
          </a:xfrm>
          <a:prstGeom prst="rect">
            <a:avLst/>
          </a:prstGeom>
        </p:spPr>
      </p:pic>
      <p:pic>
        <p:nvPicPr>
          <p:cNvPr id="5" name="Picture 4" descr="A picture containing ground, shoes, tool, close&#10;&#10;Description automatically generated">
            <a:extLst>
              <a:ext uri="{FF2B5EF4-FFF2-40B4-BE49-F238E27FC236}">
                <a16:creationId xmlns:a16="http://schemas.microsoft.com/office/drawing/2014/main" id="{D61AC332-94B9-1FA5-7441-0B2A499DF3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9273" y="1"/>
            <a:ext cx="3232727" cy="3855138"/>
          </a:xfrm>
          <a:prstGeom prst="rect">
            <a:avLst/>
          </a:prstGeom>
        </p:spPr>
      </p:pic>
      <p:sp>
        <p:nvSpPr>
          <p:cNvPr id="6" name="TextBox 5">
            <a:extLst>
              <a:ext uri="{FF2B5EF4-FFF2-40B4-BE49-F238E27FC236}">
                <a16:creationId xmlns:a16="http://schemas.microsoft.com/office/drawing/2014/main" id="{CBC0E0E2-DDFB-4A69-F2E4-5FE270F5D097}"/>
              </a:ext>
            </a:extLst>
          </p:cNvPr>
          <p:cNvSpPr txBox="1"/>
          <p:nvPr/>
        </p:nvSpPr>
        <p:spPr>
          <a:xfrm>
            <a:off x="10181089" y="280511"/>
            <a:ext cx="834972" cy="369332"/>
          </a:xfrm>
          <a:prstGeom prst="rect">
            <a:avLst/>
          </a:prstGeom>
          <a:solidFill>
            <a:srgbClr val="242C2F"/>
          </a:solidFill>
        </p:spPr>
        <p:txBody>
          <a:bodyPr wrap="none" rtlCol="0">
            <a:spAutoFit/>
          </a:bodyPr>
          <a:lstStyle/>
          <a:p>
            <a:r>
              <a:rPr lang="en-GB" b="1" dirty="0">
                <a:solidFill>
                  <a:schemeClr val="bg1"/>
                </a:solidFill>
              </a:rPr>
              <a:t>Mount</a:t>
            </a:r>
          </a:p>
        </p:txBody>
      </p:sp>
      <p:sp>
        <p:nvSpPr>
          <p:cNvPr id="8" name="TextBox 7">
            <a:extLst>
              <a:ext uri="{FF2B5EF4-FFF2-40B4-BE49-F238E27FC236}">
                <a16:creationId xmlns:a16="http://schemas.microsoft.com/office/drawing/2014/main" id="{2E913262-6FD2-E92C-5680-AAB2A59AAE58}"/>
              </a:ext>
            </a:extLst>
          </p:cNvPr>
          <p:cNvSpPr txBox="1"/>
          <p:nvPr/>
        </p:nvSpPr>
        <p:spPr>
          <a:xfrm>
            <a:off x="2471207" y="4468310"/>
            <a:ext cx="619080" cy="369332"/>
          </a:xfrm>
          <a:prstGeom prst="rect">
            <a:avLst/>
          </a:prstGeom>
          <a:solidFill>
            <a:srgbClr val="242C2F"/>
          </a:solidFill>
        </p:spPr>
        <p:txBody>
          <a:bodyPr wrap="none" rtlCol="0">
            <a:spAutoFit/>
          </a:bodyPr>
          <a:lstStyle/>
          <a:p>
            <a:pPr algn="ctr"/>
            <a:r>
              <a:rPr lang="en-GB" b="1" dirty="0">
                <a:solidFill>
                  <a:schemeClr val="bg1"/>
                </a:solidFill>
              </a:rPr>
              <a:t>Inlet</a:t>
            </a:r>
          </a:p>
        </p:txBody>
      </p:sp>
      <p:sp>
        <p:nvSpPr>
          <p:cNvPr id="10" name="TextBox 9">
            <a:extLst>
              <a:ext uri="{FF2B5EF4-FFF2-40B4-BE49-F238E27FC236}">
                <a16:creationId xmlns:a16="http://schemas.microsoft.com/office/drawing/2014/main" id="{7D73DCBD-AEC7-5159-51C1-2FD8D1968459}"/>
              </a:ext>
            </a:extLst>
          </p:cNvPr>
          <p:cNvSpPr txBox="1"/>
          <p:nvPr/>
        </p:nvSpPr>
        <p:spPr>
          <a:xfrm>
            <a:off x="7846033" y="1838895"/>
            <a:ext cx="667170" cy="369332"/>
          </a:xfrm>
          <a:prstGeom prst="rect">
            <a:avLst/>
          </a:prstGeom>
          <a:solidFill>
            <a:srgbClr val="242C2F"/>
          </a:solidFill>
        </p:spPr>
        <p:txBody>
          <a:bodyPr wrap="none" rtlCol="0">
            <a:spAutoFit/>
          </a:bodyPr>
          <a:lstStyle/>
          <a:p>
            <a:pPr algn="ctr"/>
            <a:r>
              <a:rPr lang="en-GB" b="1" dirty="0">
                <a:solidFill>
                  <a:schemeClr val="bg1"/>
                </a:solidFill>
              </a:rPr>
              <a:t>Nose</a:t>
            </a:r>
          </a:p>
        </p:txBody>
      </p:sp>
      <p:cxnSp>
        <p:nvCxnSpPr>
          <p:cNvPr id="12" name="Straight Arrow Connector 11">
            <a:extLst>
              <a:ext uri="{FF2B5EF4-FFF2-40B4-BE49-F238E27FC236}">
                <a16:creationId xmlns:a16="http://schemas.microsoft.com/office/drawing/2014/main" id="{F1D807D8-C0DF-C33B-01D0-159D1AA0B094}"/>
              </a:ext>
            </a:extLst>
          </p:cNvPr>
          <p:cNvCxnSpPr>
            <a:cxnSpLocks/>
            <a:stCxn id="9" idx="3"/>
          </p:cNvCxnSpPr>
          <p:nvPr/>
        </p:nvCxnSpPr>
        <p:spPr>
          <a:xfrm flipV="1">
            <a:off x="1483796" y="3429000"/>
            <a:ext cx="671523" cy="58250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D2CF63C-DE13-1449-DF7E-88ADF3003997}"/>
              </a:ext>
            </a:extLst>
          </p:cNvPr>
          <p:cNvCxnSpPr>
            <a:cxnSpLocks/>
            <a:stCxn id="8" idx="1"/>
          </p:cNvCxnSpPr>
          <p:nvPr/>
        </p:nvCxnSpPr>
        <p:spPr>
          <a:xfrm flipH="1">
            <a:off x="1869277" y="4652976"/>
            <a:ext cx="601930"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523A0D6-2484-34CE-5A00-63B9068E14CD}"/>
              </a:ext>
            </a:extLst>
          </p:cNvPr>
          <p:cNvCxnSpPr>
            <a:cxnSpLocks/>
            <a:stCxn id="7" idx="1"/>
          </p:cNvCxnSpPr>
          <p:nvPr/>
        </p:nvCxnSpPr>
        <p:spPr>
          <a:xfrm flipH="1">
            <a:off x="1510018" y="5848448"/>
            <a:ext cx="483471" cy="44149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5212289-EE0F-8C66-3718-2257129F5767}"/>
              </a:ext>
            </a:extLst>
          </p:cNvPr>
          <p:cNvSpPr txBox="1"/>
          <p:nvPr/>
        </p:nvSpPr>
        <p:spPr>
          <a:xfrm>
            <a:off x="1993489" y="5663782"/>
            <a:ext cx="487634" cy="369332"/>
          </a:xfrm>
          <a:prstGeom prst="rect">
            <a:avLst/>
          </a:prstGeom>
          <a:solidFill>
            <a:srgbClr val="242C2F"/>
          </a:solidFill>
        </p:spPr>
        <p:txBody>
          <a:bodyPr wrap="none" rtlCol="0">
            <a:spAutoFit/>
          </a:bodyPr>
          <a:lstStyle/>
          <a:p>
            <a:pPr algn="ctr"/>
            <a:r>
              <a:rPr lang="en-GB" b="1" dirty="0">
                <a:solidFill>
                  <a:schemeClr val="bg1"/>
                </a:solidFill>
              </a:rPr>
              <a:t>Pin</a:t>
            </a:r>
          </a:p>
        </p:txBody>
      </p:sp>
      <p:sp>
        <p:nvSpPr>
          <p:cNvPr id="9" name="TextBox 8">
            <a:extLst>
              <a:ext uri="{FF2B5EF4-FFF2-40B4-BE49-F238E27FC236}">
                <a16:creationId xmlns:a16="http://schemas.microsoft.com/office/drawing/2014/main" id="{6CCCE6CF-C92F-0B5F-31F3-C67D2C804583}"/>
              </a:ext>
            </a:extLst>
          </p:cNvPr>
          <p:cNvSpPr txBox="1"/>
          <p:nvPr/>
        </p:nvSpPr>
        <p:spPr>
          <a:xfrm>
            <a:off x="671522" y="3826836"/>
            <a:ext cx="812274" cy="369332"/>
          </a:xfrm>
          <a:prstGeom prst="rect">
            <a:avLst/>
          </a:prstGeom>
          <a:solidFill>
            <a:srgbClr val="242C2F"/>
          </a:solidFill>
        </p:spPr>
        <p:txBody>
          <a:bodyPr wrap="none" rtlCol="0">
            <a:spAutoFit/>
          </a:bodyPr>
          <a:lstStyle/>
          <a:p>
            <a:pPr algn="ctr"/>
            <a:r>
              <a:rPr lang="en-GB" b="1" dirty="0">
                <a:solidFill>
                  <a:schemeClr val="bg1"/>
                </a:solidFill>
              </a:rPr>
              <a:t>Nozzle</a:t>
            </a:r>
          </a:p>
        </p:txBody>
      </p:sp>
      <p:cxnSp>
        <p:nvCxnSpPr>
          <p:cNvPr id="20" name="Straight Arrow Connector 19">
            <a:extLst>
              <a:ext uri="{FF2B5EF4-FFF2-40B4-BE49-F238E27FC236}">
                <a16:creationId xmlns:a16="http://schemas.microsoft.com/office/drawing/2014/main" id="{868A2D0A-DD70-8D89-33FA-2E040DBC520C}"/>
              </a:ext>
            </a:extLst>
          </p:cNvPr>
          <p:cNvCxnSpPr>
            <a:cxnSpLocks/>
            <a:stCxn id="21" idx="2"/>
          </p:cNvCxnSpPr>
          <p:nvPr/>
        </p:nvCxnSpPr>
        <p:spPr>
          <a:xfrm>
            <a:off x="5016617" y="2273332"/>
            <a:ext cx="0" cy="763483"/>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1CB70BF-CCC9-B1ED-0D8E-288728D1C787}"/>
              </a:ext>
            </a:extLst>
          </p:cNvPr>
          <p:cNvSpPr txBox="1"/>
          <p:nvPr/>
        </p:nvSpPr>
        <p:spPr>
          <a:xfrm>
            <a:off x="4733582" y="1904000"/>
            <a:ext cx="566069" cy="369332"/>
          </a:xfrm>
          <a:prstGeom prst="rect">
            <a:avLst/>
          </a:prstGeom>
          <a:solidFill>
            <a:srgbClr val="242C2F"/>
          </a:solidFill>
        </p:spPr>
        <p:txBody>
          <a:bodyPr wrap="square" rtlCol="0">
            <a:spAutoFit/>
          </a:bodyPr>
          <a:lstStyle/>
          <a:p>
            <a:pPr algn="ctr"/>
            <a:r>
              <a:rPr lang="en-GB" b="1" dirty="0">
                <a:solidFill>
                  <a:schemeClr val="bg1"/>
                </a:solidFill>
              </a:rPr>
              <a:t>Fin</a:t>
            </a:r>
          </a:p>
        </p:txBody>
      </p:sp>
      <p:cxnSp>
        <p:nvCxnSpPr>
          <p:cNvPr id="27" name="Straight Arrow Connector 26">
            <a:extLst>
              <a:ext uri="{FF2B5EF4-FFF2-40B4-BE49-F238E27FC236}">
                <a16:creationId xmlns:a16="http://schemas.microsoft.com/office/drawing/2014/main" id="{F7239197-F90B-1878-2F24-9E52CE0F4719}"/>
              </a:ext>
            </a:extLst>
          </p:cNvPr>
          <p:cNvCxnSpPr>
            <a:cxnSpLocks/>
            <a:stCxn id="28" idx="2"/>
          </p:cNvCxnSpPr>
          <p:nvPr/>
        </p:nvCxnSpPr>
        <p:spPr>
          <a:xfrm flipH="1">
            <a:off x="6207431" y="1299830"/>
            <a:ext cx="372433" cy="167826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C47B55BD-ECC1-1E30-90BD-B15F9CACEA2C}"/>
              </a:ext>
            </a:extLst>
          </p:cNvPr>
          <p:cNvSpPr txBox="1"/>
          <p:nvPr/>
        </p:nvSpPr>
        <p:spPr>
          <a:xfrm>
            <a:off x="5759764" y="930498"/>
            <a:ext cx="1640199" cy="369332"/>
          </a:xfrm>
          <a:prstGeom prst="rect">
            <a:avLst/>
          </a:prstGeom>
          <a:solidFill>
            <a:srgbClr val="242C2F"/>
          </a:solidFill>
        </p:spPr>
        <p:txBody>
          <a:bodyPr wrap="square" rtlCol="0">
            <a:spAutoFit/>
          </a:bodyPr>
          <a:lstStyle/>
          <a:p>
            <a:pPr algn="ctr"/>
            <a:r>
              <a:rPr lang="en-GB" b="1" dirty="0">
                <a:solidFill>
                  <a:schemeClr val="bg1"/>
                </a:solidFill>
              </a:rPr>
              <a:t>Fin locking ring</a:t>
            </a:r>
          </a:p>
        </p:txBody>
      </p:sp>
      <p:cxnSp>
        <p:nvCxnSpPr>
          <p:cNvPr id="33" name="Straight Arrow Connector 32">
            <a:extLst>
              <a:ext uri="{FF2B5EF4-FFF2-40B4-BE49-F238E27FC236}">
                <a16:creationId xmlns:a16="http://schemas.microsoft.com/office/drawing/2014/main" id="{112C8F12-1A75-6405-1FCC-B81FEEFACFCF}"/>
              </a:ext>
            </a:extLst>
          </p:cNvPr>
          <p:cNvCxnSpPr>
            <a:cxnSpLocks/>
            <a:stCxn id="10" idx="2"/>
          </p:cNvCxnSpPr>
          <p:nvPr/>
        </p:nvCxnSpPr>
        <p:spPr>
          <a:xfrm>
            <a:off x="8179618" y="2208227"/>
            <a:ext cx="200984" cy="769865"/>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70613E65-CE2B-C15E-26AA-05094CF86D3D}"/>
              </a:ext>
            </a:extLst>
          </p:cNvPr>
          <p:cNvCxnSpPr>
            <a:cxnSpLocks/>
            <a:stCxn id="37" idx="2"/>
          </p:cNvCxnSpPr>
          <p:nvPr/>
        </p:nvCxnSpPr>
        <p:spPr>
          <a:xfrm flipH="1">
            <a:off x="2237306" y="604942"/>
            <a:ext cx="869596" cy="1233953"/>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63427723-BE72-8AFA-B0EF-94D8CA9BA460}"/>
              </a:ext>
            </a:extLst>
          </p:cNvPr>
          <p:cNvSpPr txBox="1"/>
          <p:nvPr/>
        </p:nvSpPr>
        <p:spPr>
          <a:xfrm>
            <a:off x="2497480" y="235610"/>
            <a:ext cx="1218844" cy="369332"/>
          </a:xfrm>
          <a:prstGeom prst="rect">
            <a:avLst/>
          </a:prstGeom>
          <a:solidFill>
            <a:srgbClr val="242C2F"/>
          </a:solidFill>
        </p:spPr>
        <p:txBody>
          <a:bodyPr wrap="square" rtlCol="0">
            <a:spAutoFit/>
          </a:bodyPr>
          <a:lstStyle/>
          <a:p>
            <a:pPr algn="ctr"/>
            <a:r>
              <a:rPr lang="en-GB" b="1" dirty="0">
                <a:solidFill>
                  <a:schemeClr val="bg1"/>
                </a:solidFill>
              </a:rPr>
              <a:t>Bike pump</a:t>
            </a:r>
          </a:p>
        </p:txBody>
      </p:sp>
      <p:cxnSp>
        <p:nvCxnSpPr>
          <p:cNvPr id="41" name="Straight Arrow Connector 40">
            <a:extLst>
              <a:ext uri="{FF2B5EF4-FFF2-40B4-BE49-F238E27FC236}">
                <a16:creationId xmlns:a16="http://schemas.microsoft.com/office/drawing/2014/main" id="{D00C6A85-0B57-8D84-485F-7A5C35551822}"/>
              </a:ext>
            </a:extLst>
          </p:cNvPr>
          <p:cNvCxnSpPr>
            <a:cxnSpLocks/>
            <a:stCxn id="6" idx="2"/>
          </p:cNvCxnSpPr>
          <p:nvPr/>
        </p:nvCxnSpPr>
        <p:spPr>
          <a:xfrm>
            <a:off x="10598575" y="649843"/>
            <a:ext cx="0" cy="776285"/>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1058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60887F-258D-180B-2071-B8D6654CEC23}"/>
              </a:ext>
            </a:extLst>
          </p:cNvPr>
          <p:cNvSpPr txBox="1"/>
          <p:nvPr/>
        </p:nvSpPr>
        <p:spPr>
          <a:xfrm>
            <a:off x="223944" y="189330"/>
            <a:ext cx="1255024" cy="461665"/>
          </a:xfrm>
          <a:prstGeom prst="rect">
            <a:avLst/>
          </a:prstGeom>
          <a:solidFill>
            <a:srgbClr val="ED7D31"/>
          </a:solidFill>
        </p:spPr>
        <p:txBody>
          <a:bodyPr wrap="none" rtlCol="0">
            <a:spAutoFit/>
          </a:bodyPr>
          <a:lstStyle/>
          <a:p>
            <a:r>
              <a:rPr lang="en-GB" sz="2400" b="1" dirty="0">
                <a:solidFill>
                  <a:schemeClr val="bg1"/>
                </a:solidFill>
              </a:rPr>
              <a:t>LAUNCH</a:t>
            </a:r>
          </a:p>
        </p:txBody>
      </p:sp>
      <p:sp>
        <p:nvSpPr>
          <p:cNvPr id="3" name="TextBox 2">
            <a:extLst>
              <a:ext uri="{FF2B5EF4-FFF2-40B4-BE49-F238E27FC236}">
                <a16:creationId xmlns:a16="http://schemas.microsoft.com/office/drawing/2014/main" id="{E86333EF-96DF-2124-8C58-5AD6A87319DC}"/>
              </a:ext>
            </a:extLst>
          </p:cNvPr>
          <p:cNvSpPr txBox="1"/>
          <p:nvPr/>
        </p:nvSpPr>
        <p:spPr>
          <a:xfrm>
            <a:off x="252954" y="1189412"/>
            <a:ext cx="7279493" cy="4479175"/>
          </a:xfrm>
          <a:prstGeom prst="rect">
            <a:avLst/>
          </a:prstGeom>
          <a:noFill/>
        </p:spPr>
        <p:txBody>
          <a:bodyPr wrap="square">
            <a:spAutoFit/>
          </a:bodyPr>
          <a:lstStyle/>
          <a:p>
            <a:pPr marL="342900" indent="-342900">
              <a:lnSpc>
                <a:spcPct val="107000"/>
              </a:lnSpc>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The launch requires two people, one pumping and the other one holding the piece of wood on the group and pulling the pin</a:t>
            </a:r>
          </a:p>
          <a:p>
            <a:pPr>
              <a:lnSpc>
                <a:spcPct val="107000"/>
              </a:lnSpc>
              <a:spcAft>
                <a:spcPts val="800"/>
              </a:spcAft>
            </a:pPr>
            <a:endParaRPr lang="en-GB" sz="5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Fill the PVC tube with water halfway t</a:t>
            </a:r>
            <a:r>
              <a:rPr lang="en-GB" sz="2000" dirty="0">
                <a:latin typeface="Calibri" panose="020F0502020204030204" pitchFamily="34" charset="0"/>
                <a:ea typeface="Calibri" panose="020F0502020204030204" pitchFamily="34" charset="0"/>
                <a:cs typeface="Times New Roman" panose="02020603050405020304" pitchFamily="18" charset="0"/>
              </a:rPr>
              <a:t>hrough (use warm water if it is cold outside…)</a:t>
            </a:r>
          </a:p>
          <a:p>
            <a:pPr marL="342900" indent="-342900">
              <a:lnSpc>
                <a:spcPct val="107000"/>
              </a:lnSpc>
              <a:spcAft>
                <a:spcPts val="800"/>
              </a:spcAft>
              <a:buFont typeface="Arial" panose="020B0604020202020204" pitchFamily="34" charset="0"/>
              <a:buChar char="•"/>
            </a:pPr>
            <a:endParaRPr lang="en-GB" sz="5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GB" sz="2000" dirty="0">
                <a:latin typeface="Calibri" panose="020F0502020204030204" pitchFamily="34" charset="0"/>
                <a:ea typeface="Calibri" panose="020F0502020204030204" pitchFamily="34" charset="0"/>
                <a:cs typeface="Times New Roman" panose="02020603050405020304" pitchFamily="18" charset="0"/>
              </a:rPr>
              <a:t>Attach the inlet, pin and bike pump while holding the rocket upside down </a:t>
            </a:r>
          </a:p>
          <a:p>
            <a:pPr marL="342900" indent="-342900">
              <a:lnSpc>
                <a:spcPct val="107000"/>
              </a:lnSpc>
              <a:spcAft>
                <a:spcPts val="800"/>
              </a:spcAft>
              <a:buFont typeface="Arial" panose="020B0604020202020204" pitchFamily="34" charset="0"/>
              <a:buChar char="•"/>
            </a:pPr>
            <a:endParaRPr lang="en-GB" sz="5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GB" sz="2000" dirty="0">
                <a:latin typeface="Calibri" panose="020F0502020204030204" pitchFamily="34" charset="0"/>
                <a:ea typeface="Calibri" panose="020F0502020204030204" pitchFamily="34" charset="0"/>
                <a:cs typeface="Times New Roman" panose="02020603050405020304" pitchFamily="18" charset="0"/>
              </a:rPr>
              <a:t>Slide it into the mount </a:t>
            </a:r>
          </a:p>
          <a:p>
            <a:pPr marL="342900" indent="-342900">
              <a:lnSpc>
                <a:spcPct val="107000"/>
              </a:lnSpc>
              <a:spcAft>
                <a:spcPts val="800"/>
              </a:spcAft>
              <a:buFont typeface="Arial" panose="020B0604020202020204" pitchFamily="34" charset="0"/>
              <a:buChar char="•"/>
            </a:pPr>
            <a:endParaRPr lang="en-GB" sz="5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GB" sz="2000" dirty="0">
                <a:latin typeface="Calibri" panose="020F0502020204030204" pitchFamily="34" charset="0"/>
                <a:ea typeface="Calibri" panose="020F0502020204030204" pitchFamily="34" charset="0"/>
                <a:cs typeface="Times New Roman" panose="02020603050405020304" pitchFamily="18" charset="0"/>
              </a:rPr>
              <a:t>Build pressure up to ~5bar</a:t>
            </a:r>
          </a:p>
          <a:p>
            <a:pPr marL="342900" indent="-342900">
              <a:lnSpc>
                <a:spcPct val="107000"/>
              </a:lnSpc>
              <a:spcAft>
                <a:spcPts val="800"/>
              </a:spcAft>
              <a:buFont typeface="Arial" panose="020B0604020202020204" pitchFamily="34" charset="0"/>
              <a:buChar char="•"/>
            </a:pPr>
            <a:endParaRPr lang="en-GB" sz="5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GB" sz="2000" dirty="0">
                <a:latin typeface="Calibri" panose="020F0502020204030204" pitchFamily="34" charset="0"/>
                <a:ea typeface="Calibri" panose="020F0502020204030204" pitchFamily="34" charset="0"/>
                <a:cs typeface="Times New Roman" panose="02020603050405020304" pitchFamily="18" charset="0"/>
              </a:rPr>
              <a:t>Launch the rocket by pulling the pin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picture containing indoor, blue&#10;&#10;Description automatically generated">
            <a:extLst>
              <a:ext uri="{FF2B5EF4-FFF2-40B4-BE49-F238E27FC236}">
                <a16:creationId xmlns:a16="http://schemas.microsoft.com/office/drawing/2014/main" id="{FDCC36FA-CF32-F7D9-6E12-6F96735FF3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6803" y="0"/>
            <a:ext cx="4435197" cy="6855309"/>
          </a:xfrm>
          <a:prstGeom prst="rect">
            <a:avLst/>
          </a:prstGeom>
        </p:spPr>
      </p:pic>
      <p:sp>
        <p:nvSpPr>
          <p:cNvPr id="6" name="TextBox 5">
            <a:extLst>
              <a:ext uri="{FF2B5EF4-FFF2-40B4-BE49-F238E27FC236}">
                <a16:creationId xmlns:a16="http://schemas.microsoft.com/office/drawing/2014/main" id="{F6D9670F-643F-F81C-73B8-2C204722E703}"/>
              </a:ext>
            </a:extLst>
          </p:cNvPr>
          <p:cNvSpPr txBox="1"/>
          <p:nvPr/>
        </p:nvSpPr>
        <p:spPr>
          <a:xfrm>
            <a:off x="11181197" y="2752521"/>
            <a:ext cx="619080" cy="369332"/>
          </a:xfrm>
          <a:prstGeom prst="rect">
            <a:avLst/>
          </a:prstGeom>
          <a:solidFill>
            <a:srgbClr val="1413A9"/>
          </a:solidFill>
        </p:spPr>
        <p:txBody>
          <a:bodyPr wrap="none" rtlCol="0">
            <a:spAutoFit/>
          </a:bodyPr>
          <a:lstStyle/>
          <a:p>
            <a:pPr algn="ctr"/>
            <a:r>
              <a:rPr lang="en-GB" b="1" dirty="0">
                <a:solidFill>
                  <a:schemeClr val="bg1"/>
                </a:solidFill>
              </a:rPr>
              <a:t>Inlet</a:t>
            </a:r>
          </a:p>
        </p:txBody>
      </p:sp>
      <p:sp>
        <p:nvSpPr>
          <p:cNvPr id="7" name="TextBox 6">
            <a:extLst>
              <a:ext uri="{FF2B5EF4-FFF2-40B4-BE49-F238E27FC236}">
                <a16:creationId xmlns:a16="http://schemas.microsoft.com/office/drawing/2014/main" id="{6DFFA1E1-9FAF-125A-6629-BD9DAFA66337}"/>
              </a:ext>
            </a:extLst>
          </p:cNvPr>
          <p:cNvSpPr txBox="1"/>
          <p:nvPr/>
        </p:nvSpPr>
        <p:spPr>
          <a:xfrm>
            <a:off x="7895160" y="2279982"/>
            <a:ext cx="487634" cy="369332"/>
          </a:xfrm>
          <a:prstGeom prst="rect">
            <a:avLst/>
          </a:prstGeom>
          <a:solidFill>
            <a:schemeClr val="bg1"/>
          </a:solidFill>
        </p:spPr>
        <p:txBody>
          <a:bodyPr wrap="none" rtlCol="0">
            <a:spAutoFit/>
          </a:bodyPr>
          <a:lstStyle/>
          <a:p>
            <a:r>
              <a:rPr lang="en-GB" b="1" dirty="0"/>
              <a:t>Pin</a:t>
            </a:r>
          </a:p>
        </p:txBody>
      </p:sp>
      <p:sp>
        <p:nvSpPr>
          <p:cNvPr id="8" name="TextBox 7">
            <a:extLst>
              <a:ext uri="{FF2B5EF4-FFF2-40B4-BE49-F238E27FC236}">
                <a16:creationId xmlns:a16="http://schemas.microsoft.com/office/drawing/2014/main" id="{2E70106E-4B67-CBB5-6F10-1C5EEECFACF6}"/>
              </a:ext>
            </a:extLst>
          </p:cNvPr>
          <p:cNvSpPr txBox="1"/>
          <p:nvPr/>
        </p:nvSpPr>
        <p:spPr>
          <a:xfrm>
            <a:off x="9560217" y="189330"/>
            <a:ext cx="828368" cy="369332"/>
          </a:xfrm>
          <a:prstGeom prst="rect">
            <a:avLst/>
          </a:prstGeom>
          <a:noFill/>
        </p:spPr>
        <p:txBody>
          <a:bodyPr wrap="none" rtlCol="0">
            <a:spAutoFit/>
          </a:bodyPr>
          <a:lstStyle/>
          <a:p>
            <a:r>
              <a:rPr lang="en-GB" b="1" dirty="0"/>
              <a:t>Rocket</a:t>
            </a:r>
          </a:p>
        </p:txBody>
      </p:sp>
      <p:sp>
        <p:nvSpPr>
          <p:cNvPr id="9" name="TextBox 8">
            <a:extLst>
              <a:ext uri="{FF2B5EF4-FFF2-40B4-BE49-F238E27FC236}">
                <a16:creationId xmlns:a16="http://schemas.microsoft.com/office/drawing/2014/main" id="{F317CC3B-FBC6-0564-33BB-D9267C20E1CE}"/>
              </a:ext>
            </a:extLst>
          </p:cNvPr>
          <p:cNvSpPr txBox="1"/>
          <p:nvPr/>
        </p:nvSpPr>
        <p:spPr>
          <a:xfrm>
            <a:off x="11252379" y="1769652"/>
            <a:ext cx="812274" cy="369332"/>
          </a:xfrm>
          <a:prstGeom prst="rect">
            <a:avLst/>
          </a:prstGeom>
          <a:solidFill>
            <a:srgbClr val="242C2F"/>
          </a:solidFill>
        </p:spPr>
        <p:txBody>
          <a:bodyPr wrap="none" rtlCol="0">
            <a:spAutoFit/>
          </a:bodyPr>
          <a:lstStyle/>
          <a:p>
            <a:r>
              <a:rPr lang="en-GB" b="1" dirty="0">
                <a:solidFill>
                  <a:schemeClr val="bg1"/>
                </a:solidFill>
              </a:rPr>
              <a:t>Nozzle</a:t>
            </a:r>
          </a:p>
        </p:txBody>
      </p:sp>
      <p:cxnSp>
        <p:nvCxnSpPr>
          <p:cNvPr id="11" name="Straight Arrow Connector 10">
            <a:extLst>
              <a:ext uri="{FF2B5EF4-FFF2-40B4-BE49-F238E27FC236}">
                <a16:creationId xmlns:a16="http://schemas.microsoft.com/office/drawing/2014/main" id="{E34E5AC8-1176-BEC8-5946-A02E0CC2C112}"/>
              </a:ext>
            </a:extLst>
          </p:cNvPr>
          <p:cNvCxnSpPr>
            <a:stCxn id="7" idx="3"/>
          </p:cNvCxnSpPr>
          <p:nvPr/>
        </p:nvCxnSpPr>
        <p:spPr>
          <a:xfrm>
            <a:off x="8382794" y="2464648"/>
            <a:ext cx="417257"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5F62187-3069-47F8-4421-83ACDEBC012C}"/>
              </a:ext>
            </a:extLst>
          </p:cNvPr>
          <p:cNvCxnSpPr>
            <a:cxnSpLocks/>
            <a:stCxn id="6" idx="1"/>
          </p:cNvCxnSpPr>
          <p:nvPr/>
        </p:nvCxnSpPr>
        <p:spPr>
          <a:xfrm flipH="1">
            <a:off x="9982899" y="2937187"/>
            <a:ext cx="1198298" cy="0"/>
          </a:xfrm>
          <a:prstGeom prst="straightConnector1">
            <a:avLst/>
          </a:prstGeom>
          <a:ln w="38100">
            <a:solidFill>
              <a:schemeClr val="bg1"/>
            </a:solidFill>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3570C802-343F-BC5A-C017-6191B59674A1}"/>
              </a:ext>
            </a:extLst>
          </p:cNvPr>
          <p:cNvCxnSpPr>
            <a:cxnSpLocks/>
            <a:stCxn id="9" idx="1"/>
          </p:cNvCxnSpPr>
          <p:nvPr/>
        </p:nvCxnSpPr>
        <p:spPr>
          <a:xfrm flipH="1">
            <a:off x="9982899" y="1954318"/>
            <a:ext cx="1269480" cy="0"/>
          </a:xfrm>
          <a:prstGeom prst="straightConnector1">
            <a:avLst/>
          </a:prstGeom>
          <a:ln w="38100">
            <a:solidFill>
              <a:schemeClr val="bg1"/>
            </a:solidFill>
            <a:tailEnd type="triangle"/>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DAC3B5B4-3A03-6026-CBBB-05D7752471E3}"/>
              </a:ext>
            </a:extLst>
          </p:cNvPr>
          <p:cNvSpPr txBox="1"/>
          <p:nvPr/>
        </p:nvSpPr>
        <p:spPr>
          <a:xfrm>
            <a:off x="7810523" y="4382979"/>
            <a:ext cx="834972" cy="369332"/>
          </a:xfrm>
          <a:prstGeom prst="rect">
            <a:avLst/>
          </a:prstGeom>
          <a:solidFill>
            <a:srgbClr val="242C2F"/>
          </a:solidFill>
        </p:spPr>
        <p:txBody>
          <a:bodyPr wrap="none" rtlCol="0">
            <a:spAutoFit/>
          </a:bodyPr>
          <a:lstStyle/>
          <a:p>
            <a:r>
              <a:rPr lang="en-GB" b="1" dirty="0">
                <a:solidFill>
                  <a:schemeClr val="bg1"/>
                </a:solidFill>
              </a:rPr>
              <a:t>Mount</a:t>
            </a:r>
          </a:p>
        </p:txBody>
      </p:sp>
      <p:cxnSp>
        <p:nvCxnSpPr>
          <p:cNvPr id="20" name="Straight Arrow Connector 19">
            <a:extLst>
              <a:ext uri="{FF2B5EF4-FFF2-40B4-BE49-F238E27FC236}">
                <a16:creationId xmlns:a16="http://schemas.microsoft.com/office/drawing/2014/main" id="{11EB1AF3-D41A-E880-6644-213BB2F471E9}"/>
              </a:ext>
            </a:extLst>
          </p:cNvPr>
          <p:cNvCxnSpPr>
            <a:cxnSpLocks/>
            <a:stCxn id="19" idx="3"/>
          </p:cNvCxnSpPr>
          <p:nvPr/>
        </p:nvCxnSpPr>
        <p:spPr>
          <a:xfrm>
            <a:off x="8645495" y="4567645"/>
            <a:ext cx="1121111" cy="0"/>
          </a:xfrm>
          <a:prstGeom prst="straightConnector1">
            <a:avLst/>
          </a:prstGeom>
          <a:ln w="38100">
            <a:solidFill>
              <a:schemeClr val="bg1"/>
            </a:solidFill>
            <a:tailEnd type="triangle"/>
          </a:ln>
        </p:spPr>
        <p:style>
          <a:lnRef idx="1">
            <a:schemeClr val="dk1"/>
          </a:lnRef>
          <a:fillRef idx="0">
            <a:schemeClr val="dk1"/>
          </a:fillRef>
          <a:effectRef idx="0">
            <a:schemeClr val="dk1"/>
          </a:effectRef>
          <a:fontRef idx="minor">
            <a:schemeClr val="tx1"/>
          </a:fontRef>
        </p:style>
      </p:cxnSp>
      <p:cxnSp>
        <p:nvCxnSpPr>
          <p:cNvPr id="24" name="Connector: Curved 23">
            <a:extLst>
              <a:ext uri="{FF2B5EF4-FFF2-40B4-BE49-F238E27FC236}">
                <a16:creationId xmlns:a16="http://schemas.microsoft.com/office/drawing/2014/main" id="{9B6FB655-13AB-885D-8827-54C2AF34751B}"/>
              </a:ext>
            </a:extLst>
          </p:cNvPr>
          <p:cNvCxnSpPr>
            <a:cxnSpLocks/>
          </p:cNvCxnSpPr>
          <p:nvPr/>
        </p:nvCxnSpPr>
        <p:spPr>
          <a:xfrm>
            <a:off x="9932455" y="3628619"/>
            <a:ext cx="921085" cy="606917"/>
          </a:xfrm>
          <a:prstGeom prst="curvedConnector3">
            <a:avLst>
              <a:gd name="adj1" fmla="val -1003"/>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2F19E8BA-788D-6FE9-C4CE-65FCFEB214CE}"/>
              </a:ext>
            </a:extLst>
          </p:cNvPr>
          <p:cNvSpPr txBox="1"/>
          <p:nvPr/>
        </p:nvSpPr>
        <p:spPr>
          <a:xfrm>
            <a:off x="10907260" y="3973926"/>
            <a:ext cx="1338460" cy="523220"/>
          </a:xfrm>
          <a:prstGeom prst="rect">
            <a:avLst/>
          </a:prstGeom>
          <a:noFill/>
        </p:spPr>
        <p:txBody>
          <a:bodyPr wrap="square" rtlCol="0">
            <a:spAutoFit/>
          </a:bodyPr>
          <a:lstStyle/>
          <a:p>
            <a:r>
              <a:rPr lang="en-GB" sz="1400" b="1" i="1" dirty="0"/>
              <a:t>Connect to the bike pump</a:t>
            </a:r>
          </a:p>
        </p:txBody>
      </p:sp>
    </p:spTree>
    <p:extLst>
      <p:ext uri="{BB962C8B-B14F-4D97-AF65-F5344CB8AC3E}">
        <p14:creationId xmlns:p14="http://schemas.microsoft.com/office/powerpoint/2010/main" val="3270900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26E2105-8988-833E-7319-DDB15528553B}"/>
              </a:ext>
            </a:extLst>
          </p:cNvPr>
          <p:cNvSpPr txBox="1"/>
          <p:nvPr/>
        </p:nvSpPr>
        <p:spPr>
          <a:xfrm>
            <a:off x="658223" y="911453"/>
            <a:ext cx="11135360" cy="5757217"/>
          </a:xfrm>
          <a:prstGeom prst="rect">
            <a:avLst/>
          </a:prstGeom>
          <a:noFill/>
        </p:spPr>
        <p:txBody>
          <a:bodyPr wrap="square">
            <a:spAutoFit/>
          </a:bodyPr>
          <a:lstStyle/>
          <a:p>
            <a:pPr marL="342900" lvl="0" indent="-342900">
              <a:lnSpc>
                <a:spcPct val="107000"/>
              </a:lnSpc>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The inlet probably needs to be machined to correctly insert the O-ring depending on the ring.</a:t>
            </a:r>
          </a:p>
          <a:p>
            <a:pPr marL="342900" lvl="0" indent="-342900">
              <a:lnSpc>
                <a:spcPct val="107000"/>
              </a:lnSpc>
              <a:buFont typeface="Arial" panose="020B0604020202020204" pitchFamily="34" charset="0"/>
              <a:buChar char="•"/>
            </a:pP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The piece of wood could be pegged into the ground.</a:t>
            </a:r>
          </a:p>
          <a:p>
            <a:pPr lvl="0">
              <a:lnSpc>
                <a:spcPct val="107000"/>
              </a:lnSpc>
            </a:pP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We tried rockets with inlet +</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a:effectLst/>
                <a:latin typeface="Calibri" panose="020F0502020204030204" pitchFamily="34" charset="0"/>
                <a:ea typeface="Calibri" panose="020F0502020204030204" pitchFamily="34" charset="0"/>
                <a:cs typeface="Times New Roman" panose="02020603050405020304" pitchFamily="18" charset="0"/>
              </a:rPr>
              <a:t>nozzle + pin in both nylon and resin. The ones printed with nylon tend to leak while the ones printed with the resin tend to be to big and the mechanism is too stiff. </a:t>
            </a:r>
            <a:r>
              <a:rPr lang="en-GB" sz="2000" dirty="0">
                <a:latin typeface="Calibri" panose="020F0502020204030204" pitchFamily="34" charset="0"/>
                <a:ea typeface="Calibri" panose="020F0502020204030204" pitchFamily="34" charset="0"/>
                <a:cs typeface="Times New Roman" panose="02020603050405020304" pitchFamily="18" charset="0"/>
              </a:rPr>
              <a:t>The resins ones can be easily grided to make the</a:t>
            </a:r>
            <a:r>
              <a:rPr lang="en-GB" sz="2000" dirty="0">
                <a:effectLst/>
                <a:latin typeface="Calibri" panose="020F0502020204030204" pitchFamily="34" charset="0"/>
                <a:ea typeface="Calibri" panose="020F0502020204030204" pitchFamily="34" charset="0"/>
                <a:cs typeface="Times New Roman" panose="02020603050405020304" pitchFamily="18" charset="0"/>
              </a:rPr>
              <a:t> mechanism smoother. However, resin is much more brittle than nylon and might not last long.</a:t>
            </a:r>
          </a:p>
          <a:p>
            <a:pPr marL="342900" lvl="0" indent="-342900">
              <a:lnSpc>
                <a:spcPct val="107000"/>
              </a:lnSpc>
              <a:spcAft>
                <a:spcPts val="800"/>
              </a:spcAft>
              <a:buFont typeface="Arial" panose="020B0604020202020204" pitchFamily="34" charset="0"/>
              <a:buChar char="•"/>
            </a:pP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We haven’t tried to print the nose in nylon. That would improve the durability of the rocket as the resin nose is quite brittle. However, as nylon printing is a FFF technique, the part might not be completely air tight and could loose pressure through the filament’s layers. </a:t>
            </a:r>
          </a:p>
          <a:p>
            <a:pPr marL="342900" lvl="0" indent="-342900">
              <a:lnSpc>
                <a:spcPct val="107000"/>
              </a:lnSpc>
              <a:spcAft>
                <a:spcPts val="800"/>
              </a:spcAft>
              <a:buFont typeface="Arial" panose="020B0604020202020204" pitchFamily="34" charset="0"/>
              <a:buChar char="•"/>
            </a:pP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There is two version of the pin, the first one is not practical to pull, the second one needs some griding because the tolerance is </a:t>
            </a:r>
            <a:r>
              <a:rPr lang="en-GB" sz="2000" dirty="0">
                <a:latin typeface="Calibri" panose="020F0502020204030204" pitchFamily="34" charset="0"/>
                <a:ea typeface="Calibri" panose="020F0502020204030204" pitchFamily="34" charset="0"/>
                <a:cs typeface="Times New Roman" panose="02020603050405020304" pitchFamily="18" charset="0"/>
              </a:rPr>
              <a:t>too small.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CB9C717C-AAAE-F59E-40CE-F5305773F91C}"/>
              </a:ext>
            </a:extLst>
          </p:cNvPr>
          <p:cNvSpPr txBox="1"/>
          <p:nvPr/>
        </p:nvSpPr>
        <p:spPr>
          <a:xfrm>
            <a:off x="223944" y="189330"/>
            <a:ext cx="3001014" cy="461665"/>
          </a:xfrm>
          <a:prstGeom prst="rect">
            <a:avLst/>
          </a:prstGeom>
          <a:solidFill>
            <a:srgbClr val="ED7D31"/>
          </a:solidFill>
        </p:spPr>
        <p:txBody>
          <a:bodyPr wrap="none" rtlCol="0">
            <a:spAutoFit/>
          </a:bodyPr>
          <a:lstStyle/>
          <a:p>
            <a:r>
              <a:rPr lang="en-GB" sz="2400" b="1" dirty="0">
                <a:solidFill>
                  <a:schemeClr val="bg1"/>
                </a:solidFill>
              </a:rPr>
              <a:t>TIPS/IMPROVEMENTS</a:t>
            </a:r>
          </a:p>
        </p:txBody>
      </p:sp>
    </p:spTree>
    <p:extLst>
      <p:ext uri="{BB962C8B-B14F-4D97-AF65-F5344CB8AC3E}">
        <p14:creationId xmlns:p14="http://schemas.microsoft.com/office/powerpoint/2010/main" val="1082146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Launch_21.09.2022">
            <a:hlinkClick r:id="" action="ppaction://media"/>
            <a:extLst>
              <a:ext uri="{FF2B5EF4-FFF2-40B4-BE49-F238E27FC236}">
                <a16:creationId xmlns:a16="http://schemas.microsoft.com/office/drawing/2014/main" id="{78BB3B56-5A7C-0A00-24B1-2A8E38DEF2D1}"/>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6"/>
          <a:srcRect b="19318"/>
          <a:stretch/>
        </p:blipFill>
        <p:spPr>
          <a:xfrm>
            <a:off x="841696" y="130880"/>
            <a:ext cx="4613945" cy="6576615"/>
          </a:xfrm>
          <a:prstGeom prst="rect">
            <a:avLst/>
          </a:prstGeom>
        </p:spPr>
      </p:pic>
      <p:pic>
        <p:nvPicPr>
          <p:cNvPr id="3" name="Launch_15.12.2022">
            <a:hlinkClick r:id="" action="ppaction://media"/>
            <a:extLst>
              <a:ext uri="{FF2B5EF4-FFF2-40B4-BE49-F238E27FC236}">
                <a16:creationId xmlns:a16="http://schemas.microsoft.com/office/drawing/2014/main" id="{7A53CFFA-3760-B7BB-CA68-265DFC424C99}"/>
              </a:ext>
            </a:extLst>
          </p:cNvPr>
          <p:cNvPicPr>
            <a:picLocks noChangeAspect="1"/>
          </p:cNvPicPr>
          <p:nvPr>
            <a:videoFile r:link="rId4"/>
            <p:extLst>
              <p:ext uri="{DAA4B4D4-6D71-4841-9C94-3DE7FCFB9230}">
                <p14:media xmlns:p14="http://schemas.microsoft.com/office/powerpoint/2010/main" r:embed="rId3"/>
              </p:ext>
            </p:extLst>
          </p:nvPr>
        </p:nvPicPr>
        <p:blipFill rotWithShape="1">
          <a:blip r:embed="rId7"/>
          <a:srcRect t="-1" b="20464"/>
          <a:stretch/>
        </p:blipFill>
        <p:spPr>
          <a:xfrm>
            <a:off x="6736360" y="130880"/>
            <a:ext cx="4673911" cy="6576615"/>
          </a:xfrm>
          <a:prstGeom prst="rect">
            <a:avLst/>
          </a:prstGeom>
        </p:spPr>
      </p:pic>
    </p:spTree>
    <p:extLst>
      <p:ext uri="{BB962C8B-B14F-4D97-AF65-F5344CB8AC3E}">
        <p14:creationId xmlns:p14="http://schemas.microsoft.com/office/powerpoint/2010/main" val="1908222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193"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102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2"/>
                </p:tgtEl>
              </p:cMediaNode>
            </p:video>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2"/>
                                        </p:tgtEl>
                                      </p:cBhvr>
                                    </p:cmd>
                                  </p:childTnLst>
                                </p:cTn>
                              </p:par>
                            </p:childTnLst>
                          </p:cTn>
                        </p:par>
                      </p:childTnLst>
                    </p:cTn>
                  </p:par>
                </p:childTnLst>
              </p:cTn>
              <p:nextCondLst>
                <p:cond evt="onClick" delay="0">
                  <p:tgtEl>
                    <p:spTgt spid="2"/>
                  </p:tgtEl>
                </p:cond>
              </p:nextCondLst>
            </p:seq>
            <p:video>
              <p:cMediaNode vol="80000">
                <p:cTn id="17" fill="hold" display="0">
                  <p:stCondLst>
                    <p:cond delay="indefinite"/>
                  </p:stCondLst>
                </p:cTn>
                <p:tgtEl>
                  <p:spTgt spid="3"/>
                </p:tgtEl>
              </p:cMediaNode>
            </p:video>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6280ECD-AB88-489B-B783-EC41CE5C4FFB}">
  <we:reference id="4567b711-9f2d-454d-b0d0-74708a29b461" version="1.0.0.0" store="EXCatalog" storeType="EXCatalog"/>
  <we:alternateReferences>
    <we:reference id="WA200001313" version="1.0.0.0" store="en-GB"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97</TotalTime>
  <Words>410</Words>
  <Application>Microsoft Office PowerPoint</Application>
  <PresentationFormat>Widescreen</PresentationFormat>
  <Paragraphs>63</Paragraphs>
  <Slides>6</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Anastassia Milleret (PhD Dept Metallurgy + Matls FT)</dc:creator>
  <cp:lastModifiedBy>Anastassia Milleret (PhD Dept Metallurgy + Matls FT)</cp:lastModifiedBy>
  <cp:revision>16</cp:revision>
  <dcterms:created xsi:type="dcterms:W3CDTF">2023-03-07T19:41:30Z</dcterms:created>
  <dcterms:modified xsi:type="dcterms:W3CDTF">2023-03-22T12:44:07Z</dcterms:modified>
</cp:coreProperties>
</file>