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 id="2147483648" r:id="rId5"/>
  </p:sldMasterIdLst>
  <p:notesMasterIdLst>
    <p:notesMasterId r:id="rId42"/>
  </p:notesMasterIdLst>
  <p:handoutMasterIdLst>
    <p:handoutMasterId r:id="rId43"/>
  </p:handoutMasterIdLst>
  <p:sldIdLst>
    <p:sldId id="433" r:id="rId6"/>
    <p:sldId id="444" r:id="rId7"/>
    <p:sldId id="443" r:id="rId8"/>
    <p:sldId id="331" r:id="rId9"/>
    <p:sldId id="445" r:id="rId10"/>
    <p:sldId id="446" r:id="rId11"/>
    <p:sldId id="333" r:id="rId12"/>
    <p:sldId id="417" r:id="rId13"/>
    <p:sldId id="426" r:id="rId14"/>
    <p:sldId id="420" r:id="rId15"/>
    <p:sldId id="295" r:id="rId16"/>
    <p:sldId id="422" r:id="rId17"/>
    <p:sldId id="430" r:id="rId18"/>
    <p:sldId id="265" r:id="rId19"/>
    <p:sldId id="311" r:id="rId20"/>
    <p:sldId id="314" r:id="rId21"/>
    <p:sldId id="315" r:id="rId22"/>
    <p:sldId id="431" r:id="rId23"/>
    <p:sldId id="302" r:id="rId24"/>
    <p:sldId id="320" r:id="rId25"/>
    <p:sldId id="321" r:id="rId26"/>
    <p:sldId id="437" r:id="rId27"/>
    <p:sldId id="447" r:id="rId28"/>
    <p:sldId id="448" r:id="rId29"/>
    <p:sldId id="449" r:id="rId30"/>
    <p:sldId id="457" r:id="rId31"/>
    <p:sldId id="342" r:id="rId32"/>
    <p:sldId id="343" r:id="rId33"/>
    <p:sldId id="344" r:id="rId34"/>
    <p:sldId id="451" r:id="rId35"/>
    <p:sldId id="452" r:id="rId36"/>
    <p:sldId id="328" r:id="rId37"/>
    <p:sldId id="453" r:id="rId38"/>
    <p:sldId id="454" r:id="rId39"/>
    <p:sldId id="455" r:id="rId40"/>
    <p:sldId id="456" r:id="rId41"/>
  </p:sldIdLst>
  <p:sldSz cx="12192000" cy="6858000"/>
  <p:notesSz cx="6858000" cy="9144000"/>
  <p:custDataLst>
    <p:tags r:id="rId44"/>
  </p:custDataLst>
  <p:defaultTextStyle>
    <a:defPPr>
      <a:defRPr lang="en-GB"/>
    </a:defPPr>
    <a:lvl1pPr algn="l" rtl="0" fontAlgn="base">
      <a:spcBef>
        <a:spcPct val="0"/>
      </a:spcBef>
      <a:spcAft>
        <a:spcPct val="0"/>
      </a:spcAft>
      <a:defRPr sz="2800" kern="1200">
        <a:solidFill>
          <a:srgbClr val="004D75"/>
        </a:solidFill>
        <a:latin typeface="Verdana" pitchFamily="34" charset="0"/>
        <a:ea typeface="+mn-ea"/>
        <a:cs typeface="Arial" charset="0"/>
      </a:defRPr>
    </a:lvl1pPr>
    <a:lvl2pPr marL="457200" algn="l" rtl="0" fontAlgn="base">
      <a:spcBef>
        <a:spcPct val="0"/>
      </a:spcBef>
      <a:spcAft>
        <a:spcPct val="0"/>
      </a:spcAft>
      <a:defRPr sz="2800" kern="1200">
        <a:solidFill>
          <a:srgbClr val="004D75"/>
        </a:solidFill>
        <a:latin typeface="Verdana" pitchFamily="34" charset="0"/>
        <a:ea typeface="+mn-ea"/>
        <a:cs typeface="Arial" charset="0"/>
      </a:defRPr>
    </a:lvl2pPr>
    <a:lvl3pPr marL="914400" algn="l" rtl="0" fontAlgn="base">
      <a:spcBef>
        <a:spcPct val="0"/>
      </a:spcBef>
      <a:spcAft>
        <a:spcPct val="0"/>
      </a:spcAft>
      <a:defRPr sz="2800" kern="1200">
        <a:solidFill>
          <a:srgbClr val="004D75"/>
        </a:solidFill>
        <a:latin typeface="Verdana" pitchFamily="34" charset="0"/>
        <a:ea typeface="+mn-ea"/>
        <a:cs typeface="Arial" charset="0"/>
      </a:defRPr>
    </a:lvl3pPr>
    <a:lvl4pPr marL="1371600" algn="l" rtl="0" fontAlgn="base">
      <a:spcBef>
        <a:spcPct val="0"/>
      </a:spcBef>
      <a:spcAft>
        <a:spcPct val="0"/>
      </a:spcAft>
      <a:defRPr sz="2800" kern="1200">
        <a:solidFill>
          <a:srgbClr val="004D75"/>
        </a:solidFill>
        <a:latin typeface="Verdana" pitchFamily="34" charset="0"/>
        <a:ea typeface="+mn-ea"/>
        <a:cs typeface="Arial" charset="0"/>
      </a:defRPr>
    </a:lvl4pPr>
    <a:lvl5pPr marL="1828800" algn="l" rtl="0" fontAlgn="base">
      <a:spcBef>
        <a:spcPct val="0"/>
      </a:spcBef>
      <a:spcAft>
        <a:spcPct val="0"/>
      </a:spcAft>
      <a:defRPr sz="2800" kern="1200">
        <a:solidFill>
          <a:srgbClr val="004D75"/>
        </a:solidFill>
        <a:latin typeface="Verdana" pitchFamily="34" charset="0"/>
        <a:ea typeface="+mn-ea"/>
        <a:cs typeface="Arial" charset="0"/>
      </a:defRPr>
    </a:lvl5pPr>
    <a:lvl6pPr marL="2286000" algn="l" defTabSz="914400" rtl="0" eaLnBrk="1" latinLnBrk="0" hangingPunct="1">
      <a:defRPr sz="2800" kern="1200">
        <a:solidFill>
          <a:srgbClr val="004D75"/>
        </a:solidFill>
        <a:latin typeface="Verdana" pitchFamily="34" charset="0"/>
        <a:ea typeface="+mn-ea"/>
        <a:cs typeface="Arial" charset="0"/>
      </a:defRPr>
    </a:lvl6pPr>
    <a:lvl7pPr marL="2743200" algn="l" defTabSz="914400" rtl="0" eaLnBrk="1" latinLnBrk="0" hangingPunct="1">
      <a:defRPr sz="2800" kern="1200">
        <a:solidFill>
          <a:srgbClr val="004D75"/>
        </a:solidFill>
        <a:latin typeface="Verdana" pitchFamily="34" charset="0"/>
        <a:ea typeface="+mn-ea"/>
        <a:cs typeface="Arial" charset="0"/>
      </a:defRPr>
    </a:lvl7pPr>
    <a:lvl8pPr marL="3200400" algn="l" defTabSz="914400" rtl="0" eaLnBrk="1" latinLnBrk="0" hangingPunct="1">
      <a:defRPr sz="2800" kern="1200">
        <a:solidFill>
          <a:srgbClr val="004D75"/>
        </a:solidFill>
        <a:latin typeface="Verdana" pitchFamily="34" charset="0"/>
        <a:ea typeface="+mn-ea"/>
        <a:cs typeface="Arial" charset="0"/>
      </a:defRPr>
    </a:lvl8pPr>
    <a:lvl9pPr marL="3657600" algn="l" defTabSz="914400" rtl="0" eaLnBrk="1" latinLnBrk="0" hangingPunct="1">
      <a:defRPr sz="2800" kern="1200">
        <a:solidFill>
          <a:srgbClr val="004D75"/>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FFFF66"/>
    <a:srgbClr val="03169F"/>
    <a:srgbClr val="FFFFFF"/>
    <a:srgbClr val="993300"/>
    <a:srgbClr val="A8BCF6"/>
    <a:srgbClr val="996600"/>
    <a:srgbClr val="6476F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975" autoAdjust="0"/>
    <p:restoredTop sz="99533" autoAdjust="0"/>
  </p:normalViewPr>
  <p:slideViewPr>
    <p:cSldViewPr>
      <p:cViewPr>
        <p:scale>
          <a:sx n="50" d="100"/>
          <a:sy n="50" d="100"/>
        </p:scale>
        <p:origin x="564" y="332"/>
      </p:cViewPr>
      <p:guideLst>
        <p:guide orient="horz" pos="2160"/>
        <p:guide pos="3840"/>
      </p:guideLst>
    </p:cSldViewPr>
  </p:slideViewPr>
  <p:notesTextViewPr>
    <p:cViewPr>
      <p:scale>
        <a:sx n="125" d="100"/>
        <a:sy n="125" d="100"/>
      </p:scale>
      <p:origin x="0" y="0"/>
    </p:cViewPr>
  </p:notesTextViewPr>
  <p:sorterViewPr>
    <p:cViewPr>
      <p:scale>
        <a:sx n="66" d="100"/>
        <a:sy n="66" d="100"/>
      </p:scale>
      <p:origin x="0" y="1056"/>
    </p:cViewPr>
  </p:sorterViewPr>
  <p:notesViewPr>
    <p:cSldViewPr>
      <p:cViewPr varScale="1">
        <p:scale>
          <a:sx n="53" d="100"/>
          <a:sy n="53" d="100"/>
        </p:scale>
        <p:origin x="-280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366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GB"/>
          </a:p>
        </p:txBody>
      </p:sp>
      <p:sp>
        <p:nvSpPr>
          <p:cNvPr id="366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366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defRPr>
            </a:lvl1pPr>
          </a:lstStyle>
          <a:p>
            <a:pPr>
              <a:defRPr/>
            </a:pPr>
            <a:fld id="{8147AA46-03EA-48D8-A50D-6AA3AA77AC42}" type="slidenum">
              <a:rPr lang="en-GB"/>
              <a:pPr>
                <a:defRPr/>
              </a:pPr>
              <a:t>‹#›</a:t>
            </a:fld>
            <a:endParaRPr lang="en-GB"/>
          </a:p>
        </p:txBody>
      </p:sp>
    </p:spTree>
    <p:extLst>
      <p:ext uri="{BB962C8B-B14F-4D97-AF65-F5344CB8AC3E}">
        <p14:creationId xmlns:p14="http://schemas.microsoft.com/office/powerpoint/2010/main" val="2499441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1167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GB"/>
          </a:p>
        </p:txBody>
      </p:sp>
      <p:sp>
        <p:nvSpPr>
          <p:cNvPr id="1638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67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1167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defRPr>
            </a:lvl1pPr>
          </a:lstStyle>
          <a:p>
            <a:pPr>
              <a:defRPr/>
            </a:pPr>
            <a:fld id="{90AE122E-E488-4328-A1AB-DA5AE477FA7D}" type="slidenum">
              <a:rPr lang="en-GB"/>
              <a:pPr>
                <a:defRPr/>
              </a:pPr>
              <a:t>‹#›</a:t>
            </a:fld>
            <a:endParaRPr lang="en-GB"/>
          </a:p>
        </p:txBody>
      </p:sp>
    </p:spTree>
    <p:extLst>
      <p:ext uri="{BB962C8B-B14F-4D97-AF65-F5344CB8AC3E}">
        <p14:creationId xmlns:p14="http://schemas.microsoft.com/office/powerpoint/2010/main" val="684807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254">
              <a:defRPr/>
            </a:pPr>
            <a:fld id="{5638EC73-DAAC-423E-96DB-F18CB0E61026}" type="slidenum">
              <a:rPr lang="en-GB">
                <a:solidFill>
                  <a:prstClr val="black"/>
                </a:solidFill>
                <a:latin typeface="Calibri" panose="020F0502020204030204"/>
              </a:rPr>
              <a:pPr defTabSz="914254">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2116160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do planes have round windows? </a:t>
            </a:r>
          </a:p>
          <a:p>
            <a:r>
              <a:rPr lang="en-GB" dirty="0"/>
              <a:t>3 crashes; the planes broke into piece around 30 minutes into flight. </a:t>
            </a:r>
          </a:p>
          <a:p>
            <a:r>
              <a:rPr lang="en-GB" dirty="0"/>
              <a:t>Cracking around the sharp corners at doors and windows that became more susceptible to crack over repeated cycles of pressurisation. </a:t>
            </a:r>
          </a:p>
          <a:p>
            <a:endParaRPr lang="en-GB" dirty="0"/>
          </a:p>
          <a:p>
            <a:endParaRPr lang="en-GB" dirty="0"/>
          </a:p>
          <a:p>
            <a:r>
              <a:rPr lang="en-GB" dirty="0"/>
              <a:t>De Havilland Comet; fatigue failure; </a:t>
            </a:r>
            <a:r>
              <a:rPr lang="en-GB" dirty="0" err="1"/>
              <a:t>repetitev</a:t>
            </a:r>
            <a:r>
              <a:rPr lang="en-GB" dirty="0"/>
              <a:t> cycles of force leading to materials becoming more susceptible to </a:t>
            </a:r>
            <a:r>
              <a:rPr lang="en-GB" dirty="0" err="1"/>
              <a:t>sudeen</a:t>
            </a:r>
            <a:r>
              <a:rPr lang="en-GB" dirty="0"/>
              <a:t> cracking and catastrophic failure.</a:t>
            </a:r>
          </a:p>
        </p:txBody>
      </p:sp>
      <p:sp>
        <p:nvSpPr>
          <p:cNvPr id="4" name="Slide Number Placeholder 3"/>
          <p:cNvSpPr>
            <a:spLocks noGrp="1"/>
          </p:cNvSpPr>
          <p:nvPr>
            <p:ph type="sldNum" sz="quarter" idx="5"/>
          </p:nvPr>
        </p:nvSpPr>
        <p:spPr/>
        <p:txBody>
          <a:bodyPr/>
          <a:lstStyle/>
          <a:p>
            <a:fld id="{3CA276AE-BA3D-49EE-85A5-0025126C0ABA}" type="slidenum">
              <a:rPr lang="en-GB" smtClean="0"/>
              <a:t>28</a:t>
            </a:fld>
            <a:endParaRPr lang="en-GB"/>
          </a:p>
        </p:txBody>
      </p:sp>
    </p:spTree>
    <p:extLst>
      <p:ext uri="{BB962C8B-B14F-4D97-AF65-F5344CB8AC3E}">
        <p14:creationId xmlns:p14="http://schemas.microsoft.com/office/powerpoint/2010/main" val="109020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always metals: space shuttle challenger disaster. </a:t>
            </a:r>
          </a:p>
          <a:p>
            <a:r>
              <a:rPr lang="en-GB" dirty="0"/>
              <a:t>o rings in the RHS booster rocket.? AGAIN it was TOO cold and we had brittle fracture…</a:t>
            </a:r>
          </a:p>
          <a:p>
            <a:endParaRPr lang="en-GB" dirty="0"/>
          </a:p>
          <a:p>
            <a:r>
              <a:rPr lang="en-GB" dirty="0"/>
              <a:t>What do o rings do? They seal valves; I use them in my experiment to get tight seals and stop air leaking into my set up. </a:t>
            </a:r>
          </a:p>
          <a:p>
            <a:endParaRPr lang="en-GB" dirty="0"/>
          </a:p>
          <a:p>
            <a:r>
              <a:rPr lang="en-GB" dirty="0"/>
              <a:t>When it’s cold the o ring shrinks and if a gas is pushing through there is then a hot gas leak. This caused a fire in the solid fuel rocket which then caused the external tank to explode and the whole shuttle ripped apart. </a:t>
            </a:r>
          </a:p>
          <a:p>
            <a:endParaRPr lang="en-GB" dirty="0"/>
          </a:p>
          <a:p>
            <a:r>
              <a:rPr lang="en-GB" dirty="0"/>
              <a:t>Not only a materials failure; also an organisational and data analysis problem; NASA could have known.</a:t>
            </a:r>
          </a:p>
          <a:p>
            <a:endParaRPr lang="en-GB" dirty="0"/>
          </a:p>
          <a:p>
            <a:endParaRPr lang="en-GB" dirty="0"/>
          </a:p>
        </p:txBody>
      </p:sp>
      <p:sp>
        <p:nvSpPr>
          <p:cNvPr id="4" name="Slide Number Placeholder 3"/>
          <p:cNvSpPr>
            <a:spLocks noGrp="1"/>
          </p:cNvSpPr>
          <p:nvPr>
            <p:ph type="sldNum" sz="quarter" idx="5"/>
          </p:nvPr>
        </p:nvSpPr>
        <p:spPr/>
        <p:txBody>
          <a:bodyPr/>
          <a:lstStyle/>
          <a:p>
            <a:fld id="{3CA276AE-BA3D-49EE-85A5-0025126C0ABA}" type="slidenum">
              <a:rPr lang="en-GB" smtClean="0"/>
              <a:t>29</a:t>
            </a:fld>
            <a:endParaRPr lang="en-GB"/>
          </a:p>
        </p:txBody>
      </p:sp>
    </p:spTree>
    <p:extLst>
      <p:ext uri="{BB962C8B-B14F-4D97-AF65-F5344CB8AC3E}">
        <p14:creationId xmlns:p14="http://schemas.microsoft.com/office/powerpoint/2010/main" val="33328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254">
              <a:defRPr/>
            </a:pPr>
            <a:fld id="{5638EC73-DAAC-423E-96DB-F18CB0E61026}" type="slidenum">
              <a:rPr lang="en-GB">
                <a:solidFill>
                  <a:prstClr val="black"/>
                </a:solidFill>
                <a:latin typeface="Calibri" panose="020F0502020204030204"/>
              </a:rPr>
              <a:pPr defTabSz="914254">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320162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254">
              <a:defRPr/>
            </a:pPr>
            <a:fld id="{5638EC73-DAAC-423E-96DB-F18CB0E61026}" type="slidenum">
              <a:rPr lang="en-GB">
                <a:solidFill>
                  <a:prstClr val="black"/>
                </a:solidFill>
                <a:latin typeface="Calibri" panose="020F0502020204030204"/>
              </a:rPr>
              <a:pPr defTabSz="914254">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1645392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DF09B498-9039-4FD9-8B5B-F1E6B741A23B}" type="slidenum">
              <a:rPr lang="en-GB" altLang="en-US" smtClean="0"/>
              <a:pPr fontAlgn="base">
                <a:spcBef>
                  <a:spcPct val="0"/>
                </a:spcBef>
                <a:spcAft>
                  <a:spcPct val="0"/>
                </a:spcAft>
              </a:pPr>
              <a:t>6</a:t>
            </a:fld>
            <a:endParaRPr lang="en-GB" altLang="en-US"/>
          </a:p>
        </p:txBody>
      </p:sp>
      <p:sp>
        <p:nvSpPr>
          <p:cNvPr id="27651" name="Rectangle 2"/>
          <p:cNvSpPr>
            <a:spLocks noGrp="1" noRot="1" noChangeAspect="1" noChangeArrowheads="1" noTextEdit="1"/>
          </p:cNvSpPr>
          <p:nvPr>
            <p:ph type="sldImg"/>
          </p:nvPr>
        </p:nvSpPr>
        <p:spPr>
          <a:xfrm>
            <a:off x="685800" y="1143000"/>
            <a:ext cx="5486400" cy="30861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497403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68A1FE-D0CB-498D-A39E-DC36F9AD1441}" type="slidenum">
              <a:rPr lang="en-GB" smtClean="0"/>
              <a:t>12</a:t>
            </a:fld>
            <a:endParaRPr lang="en-GB"/>
          </a:p>
        </p:txBody>
      </p:sp>
    </p:spTree>
    <p:extLst>
      <p:ext uri="{BB962C8B-B14F-4D97-AF65-F5344CB8AC3E}">
        <p14:creationId xmlns:p14="http://schemas.microsoft.com/office/powerpoint/2010/main" val="75526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DF09B498-9039-4FD9-8B5B-F1E6B741A23B}" type="slidenum">
              <a:rPr lang="en-GB" altLang="en-US" smtClean="0"/>
              <a:pPr fontAlgn="base">
                <a:spcBef>
                  <a:spcPct val="0"/>
                </a:spcBef>
                <a:spcAft>
                  <a:spcPct val="0"/>
                </a:spcAft>
              </a:pPr>
              <a:t>22</a:t>
            </a:fld>
            <a:endParaRPr lang="en-GB" altLang="en-US"/>
          </a:p>
        </p:txBody>
      </p:sp>
      <p:sp>
        <p:nvSpPr>
          <p:cNvPr id="27651" name="Rectangle 2"/>
          <p:cNvSpPr>
            <a:spLocks noGrp="1" noRot="1" noChangeAspect="1" noChangeArrowheads="1" noTextEdit="1"/>
          </p:cNvSpPr>
          <p:nvPr>
            <p:ph type="sldImg"/>
          </p:nvPr>
        </p:nvSpPr>
        <p:spPr>
          <a:xfrm>
            <a:off x="685800" y="1143000"/>
            <a:ext cx="5486400" cy="30861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57888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14254">
              <a:defRPr/>
            </a:pPr>
            <a:fld id="{5638EC73-DAAC-423E-96DB-F18CB0E61026}" type="slidenum">
              <a:rPr lang="en-GB">
                <a:solidFill>
                  <a:prstClr val="black"/>
                </a:solidFill>
                <a:latin typeface="Calibri" panose="020F0502020204030204"/>
              </a:rPr>
              <a:pPr defTabSz="914254">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521130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fontAlgn="base">
              <a:spcBef>
                <a:spcPct val="0"/>
              </a:spcBef>
              <a:spcAft>
                <a:spcPct val="0"/>
              </a:spcAft>
            </a:pPr>
            <a:fld id="{DF09B498-9039-4FD9-8B5B-F1E6B741A23B}" type="slidenum">
              <a:rPr lang="en-GB" altLang="en-US" smtClean="0"/>
              <a:pPr fontAlgn="base">
                <a:spcBef>
                  <a:spcPct val="0"/>
                </a:spcBef>
                <a:spcAft>
                  <a:spcPct val="0"/>
                </a:spcAft>
              </a:pPr>
              <a:t>24</a:t>
            </a:fld>
            <a:endParaRPr lang="en-GB" altLang="en-US"/>
          </a:p>
        </p:txBody>
      </p:sp>
      <p:sp>
        <p:nvSpPr>
          <p:cNvPr id="27651" name="Rectangle 2"/>
          <p:cNvSpPr>
            <a:spLocks noGrp="1" noRot="1" noChangeAspect="1" noChangeArrowheads="1" noTextEdit="1"/>
          </p:cNvSpPr>
          <p:nvPr>
            <p:ph type="sldImg"/>
          </p:nvPr>
        </p:nvSpPr>
        <p:spPr>
          <a:xfrm>
            <a:off x="685800" y="1143000"/>
            <a:ext cx="5486400" cy="3086100"/>
          </a:xfrm>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6898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Titanic; why did it sink? Well obviously it struck an ice berg! But…</a:t>
            </a:r>
          </a:p>
          <a:p>
            <a:endParaRPr lang="en-GB" dirty="0"/>
          </a:p>
          <a:p>
            <a:r>
              <a:rPr lang="en-GB" dirty="0"/>
              <a:t>Brittle fracture; caused by; low temperature, </a:t>
            </a:r>
            <a:r>
              <a:rPr lang="en-GB" dirty="0" err="1"/>
              <a:t>sulpher</a:t>
            </a:r>
            <a:r>
              <a:rPr lang="en-GB" dirty="0"/>
              <a:t> content in iron (titanic hull steel had higher content than many other ship hull steels at the time…</a:t>
            </a:r>
            <a:r>
              <a:rPr lang="en-GB" dirty="0">
                <a:sym typeface="Wingdings" panose="05000000000000000000" pitchFamily="2" charset="2"/>
              </a:rPr>
              <a:t>) </a:t>
            </a:r>
            <a:r>
              <a:rPr lang="en-GB" dirty="0"/>
              <a:t> and impact forces! </a:t>
            </a:r>
          </a:p>
          <a:p>
            <a:endParaRPr lang="en-GB" dirty="0"/>
          </a:p>
          <a:p>
            <a:r>
              <a:rPr lang="en-GB" dirty="0"/>
              <a:t>Instead of tearing in a ductile way (get a mars bar); actually snapped off and allowed water to enter really suddenly.</a:t>
            </a:r>
          </a:p>
        </p:txBody>
      </p:sp>
      <p:sp>
        <p:nvSpPr>
          <p:cNvPr id="4" name="Slide Number Placeholder 3"/>
          <p:cNvSpPr>
            <a:spLocks noGrp="1"/>
          </p:cNvSpPr>
          <p:nvPr>
            <p:ph type="sldNum" sz="quarter" idx="5"/>
          </p:nvPr>
        </p:nvSpPr>
        <p:spPr/>
        <p:txBody>
          <a:bodyPr/>
          <a:lstStyle/>
          <a:p>
            <a:fld id="{3CA276AE-BA3D-49EE-85A5-0025126C0ABA}" type="slidenum">
              <a:rPr lang="en-GB" smtClean="0"/>
              <a:t>25</a:t>
            </a:fld>
            <a:endParaRPr lang="en-GB"/>
          </a:p>
        </p:txBody>
      </p:sp>
    </p:spTree>
    <p:extLst>
      <p:ext uri="{BB962C8B-B14F-4D97-AF65-F5344CB8AC3E}">
        <p14:creationId xmlns:p14="http://schemas.microsoft.com/office/powerpoint/2010/main" val="146785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always metals: space shuttle challenger disaster. </a:t>
            </a:r>
          </a:p>
          <a:p>
            <a:r>
              <a:rPr lang="en-GB" dirty="0"/>
              <a:t>o rings in the RHS booster rocket.? AGAIN it was TOO cold and we had brittle fracture…</a:t>
            </a:r>
          </a:p>
          <a:p>
            <a:endParaRPr lang="en-GB" dirty="0"/>
          </a:p>
          <a:p>
            <a:r>
              <a:rPr lang="en-GB" dirty="0"/>
              <a:t>What do o rings do? They seal valves; I use them in my experiment to get tight seals and stop air leaking into my set up. </a:t>
            </a:r>
          </a:p>
          <a:p>
            <a:endParaRPr lang="en-GB" dirty="0"/>
          </a:p>
          <a:p>
            <a:r>
              <a:rPr lang="en-GB" dirty="0"/>
              <a:t>When it’s cold the o ring shrinks and if a gas is pushing through there is then a hot gas leak. This caused a fire in the solid fuel rocket which then caused the external tank to explode and the whole shuttle ripped apart. </a:t>
            </a:r>
          </a:p>
          <a:p>
            <a:endParaRPr lang="en-GB" dirty="0"/>
          </a:p>
          <a:p>
            <a:r>
              <a:rPr lang="en-GB" dirty="0"/>
              <a:t>Not only a materials failure; also an organisational and data analysis problem; NASA could have known.</a:t>
            </a:r>
          </a:p>
          <a:p>
            <a:endParaRPr lang="en-GB" dirty="0"/>
          </a:p>
          <a:p>
            <a:endParaRPr lang="en-GB" dirty="0"/>
          </a:p>
        </p:txBody>
      </p:sp>
      <p:sp>
        <p:nvSpPr>
          <p:cNvPr id="4" name="Slide Number Placeholder 3"/>
          <p:cNvSpPr>
            <a:spLocks noGrp="1"/>
          </p:cNvSpPr>
          <p:nvPr>
            <p:ph type="sldNum" sz="quarter" idx="5"/>
          </p:nvPr>
        </p:nvSpPr>
        <p:spPr/>
        <p:txBody>
          <a:bodyPr/>
          <a:lstStyle/>
          <a:p>
            <a:fld id="{3CA276AE-BA3D-49EE-85A5-0025126C0ABA}" type="slidenum">
              <a:rPr lang="en-GB" smtClean="0"/>
              <a:t>26</a:t>
            </a:fld>
            <a:endParaRPr lang="en-GB"/>
          </a:p>
        </p:txBody>
      </p:sp>
    </p:spTree>
    <p:extLst>
      <p:ext uri="{BB962C8B-B14F-4D97-AF65-F5344CB8AC3E}">
        <p14:creationId xmlns:p14="http://schemas.microsoft.com/office/powerpoint/2010/main" val="39802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Titanic; why did it sink? Well obviously it struck an ice berg! But…</a:t>
            </a:r>
          </a:p>
          <a:p>
            <a:endParaRPr lang="en-GB" dirty="0"/>
          </a:p>
          <a:p>
            <a:r>
              <a:rPr lang="en-GB" dirty="0"/>
              <a:t>Brittle fracture; caused by; low temperature, </a:t>
            </a:r>
            <a:r>
              <a:rPr lang="en-GB" dirty="0" err="1"/>
              <a:t>sulpher</a:t>
            </a:r>
            <a:r>
              <a:rPr lang="en-GB" dirty="0"/>
              <a:t> content in iron (titanic hull steel had higher content than many other ship hull steels at the time…</a:t>
            </a:r>
            <a:r>
              <a:rPr lang="en-GB" dirty="0">
                <a:sym typeface="Wingdings" panose="05000000000000000000" pitchFamily="2" charset="2"/>
              </a:rPr>
              <a:t>) </a:t>
            </a:r>
            <a:r>
              <a:rPr lang="en-GB" dirty="0"/>
              <a:t> and impact forces! </a:t>
            </a:r>
          </a:p>
          <a:p>
            <a:endParaRPr lang="en-GB" dirty="0"/>
          </a:p>
          <a:p>
            <a:r>
              <a:rPr lang="en-GB" dirty="0"/>
              <a:t>Instead of tearing in a ductile way (get a mars bar); actually snapped off and allowed water to enter really suddenly.</a:t>
            </a:r>
          </a:p>
        </p:txBody>
      </p:sp>
      <p:sp>
        <p:nvSpPr>
          <p:cNvPr id="4" name="Slide Number Placeholder 3"/>
          <p:cNvSpPr>
            <a:spLocks noGrp="1"/>
          </p:cNvSpPr>
          <p:nvPr>
            <p:ph type="sldNum" sz="quarter" idx="5"/>
          </p:nvPr>
        </p:nvSpPr>
        <p:spPr/>
        <p:txBody>
          <a:bodyPr/>
          <a:lstStyle/>
          <a:p>
            <a:fld id="{3CA276AE-BA3D-49EE-85A5-0025126C0ABA}" type="slidenum">
              <a:rPr lang="en-GB" smtClean="0"/>
              <a:t>27</a:t>
            </a:fld>
            <a:endParaRPr lang="en-GB"/>
          </a:p>
        </p:txBody>
      </p:sp>
    </p:spTree>
    <p:extLst>
      <p:ext uri="{BB962C8B-B14F-4D97-AF65-F5344CB8AC3E}">
        <p14:creationId xmlns:p14="http://schemas.microsoft.com/office/powerpoint/2010/main" val="146785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sldNum" sz="quarter" idx="11"/>
          </p:nvPr>
        </p:nvSpPr>
        <p:spPr>
          <a:ln/>
        </p:spPr>
        <p:txBody>
          <a:bodyPr/>
          <a:lstStyle>
            <a:lvl1pPr>
              <a:defRPr/>
            </a:lvl1pPr>
          </a:lstStyle>
          <a:p>
            <a:pPr>
              <a:defRPr/>
            </a:pPr>
            <a:fld id="{D7136FA6-3311-4CA3-BEA7-006816E0CEF9}" type="slidenum">
              <a:rPr lang="en-GB"/>
              <a:pPr>
                <a:defRPr/>
              </a:pPr>
              <a:t>‹#›</a:t>
            </a:fld>
            <a:endParaRPr lang="en-GB"/>
          </a:p>
        </p:txBody>
      </p:sp>
    </p:spTree>
    <p:extLst>
      <p:ext uri="{BB962C8B-B14F-4D97-AF65-F5344CB8AC3E}">
        <p14:creationId xmlns:p14="http://schemas.microsoft.com/office/powerpoint/2010/main" val="1595385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81F4-26F0-404B-99D6-E516F8CCEA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BB755C-6614-4E98-B4BA-F86E15B37F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E324CC-A4C9-4E3B-B04E-C0745490C7DE}"/>
              </a:ext>
            </a:extLst>
          </p:cNvPr>
          <p:cNvSpPr>
            <a:spLocks noGrp="1"/>
          </p:cNvSpPr>
          <p:nvPr>
            <p:ph type="dt" sz="half" idx="10"/>
          </p:nvPr>
        </p:nvSpPr>
        <p:spPr/>
        <p:txBody>
          <a:bodyPr/>
          <a:lstStyle/>
          <a:p>
            <a:fld id="{56338A68-8FD0-4A5B-88F0-D5B5BB8D03BD}" type="datetime1">
              <a:rPr lang="en-GB" smtClean="0"/>
              <a:t>29/11/2022</a:t>
            </a:fld>
            <a:endParaRPr lang="en-GB"/>
          </a:p>
        </p:txBody>
      </p:sp>
      <p:sp>
        <p:nvSpPr>
          <p:cNvPr id="5" name="Footer Placeholder 4">
            <a:extLst>
              <a:ext uri="{FF2B5EF4-FFF2-40B4-BE49-F238E27FC236}">
                <a16:creationId xmlns:a16="http://schemas.microsoft.com/office/drawing/2014/main" id="{0479FD0D-11F8-4A18-BF06-C5EA9F6D3B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E115DB-0939-4FF2-AC4B-233647EDF938}"/>
              </a:ext>
            </a:extLst>
          </p:cNvPr>
          <p:cNvSpPr>
            <a:spLocks noGrp="1"/>
          </p:cNvSpPr>
          <p:nvPr>
            <p:ph type="sldNum" sz="quarter" idx="12"/>
          </p:nvPr>
        </p:nvSpPr>
        <p:spPr/>
        <p:txBody>
          <a:bodyPr/>
          <a:lstStyle/>
          <a:p>
            <a:fld id="{4C7F7C2E-8F96-405F-9C22-F91E7158BE36}" type="slidenum">
              <a:rPr lang="en-GB" smtClean="0"/>
              <a:t>‹#›</a:t>
            </a:fld>
            <a:endParaRPr lang="en-GB"/>
          </a:p>
        </p:txBody>
      </p:sp>
    </p:spTree>
    <p:extLst>
      <p:ext uri="{BB962C8B-B14F-4D97-AF65-F5344CB8AC3E}">
        <p14:creationId xmlns:p14="http://schemas.microsoft.com/office/powerpoint/2010/main" val="27698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breaker -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F3316-5CAD-E54A-BCBD-916BE5909C53}"/>
              </a:ext>
            </a:extLst>
          </p:cNvPr>
          <p:cNvSpPr>
            <a:spLocks noGrp="1"/>
          </p:cNvSpPr>
          <p:nvPr>
            <p:ph type="ctrTitle" hasCustomPrompt="1"/>
          </p:nvPr>
        </p:nvSpPr>
        <p:spPr>
          <a:xfrm>
            <a:off x="926122" y="2142269"/>
            <a:ext cx="7590081" cy="1779863"/>
          </a:xfrm>
          <a:prstGeom prst="rect">
            <a:avLst/>
          </a:prstGeom>
        </p:spPr>
        <p:txBody>
          <a:bodyPr anchor="b"/>
          <a:lstStyle>
            <a:lvl1pPr algn="l">
              <a:lnSpc>
                <a:spcPts val="6000"/>
              </a:lnSpc>
              <a:defRPr sz="6000" b="1" i="0" spc="-10" baseline="0">
                <a:latin typeface="Montserrat" pitchFamily="2" charset="77"/>
              </a:defRPr>
            </a:lvl1pPr>
          </a:lstStyle>
          <a:p>
            <a:r>
              <a:rPr lang="en-GB" dirty="0"/>
              <a:t>Insert section header text here</a:t>
            </a:r>
            <a:endParaRPr lang="en-US" dirty="0"/>
          </a:p>
        </p:txBody>
      </p:sp>
      <p:sp>
        <p:nvSpPr>
          <p:cNvPr id="3" name="Subtitle 2">
            <a:extLst>
              <a:ext uri="{FF2B5EF4-FFF2-40B4-BE49-F238E27FC236}">
                <a16:creationId xmlns:a16="http://schemas.microsoft.com/office/drawing/2014/main" id="{2A2EB43B-7EFC-4645-BC13-B4A4F394EE50}"/>
              </a:ext>
            </a:extLst>
          </p:cNvPr>
          <p:cNvSpPr>
            <a:spLocks noGrp="1"/>
          </p:cNvSpPr>
          <p:nvPr>
            <p:ph type="subTitle" idx="1" hasCustomPrompt="1"/>
          </p:nvPr>
        </p:nvSpPr>
        <p:spPr>
          <a:xfrm>
            <a:off x="926123" y="4644960"/>
            <a:ext cx="5778500" cy="35373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Section header sub text here</a:t>
            </a:r>
            <a:endParaRPr lang="en-US" dirty="0"/>
          </a:p>
        </p:txBody>
      </p:sp>
      <p:pic>
        <p:nvPicPr>
          <p:cNvPr id="16" name="Picture 15">
            <a:extLst>
              <a:ext uri="{FF2B5EF4-FFF2-40B4-BE49-F238E27FC236}">
                <a16:creationId xmlns:a16="http://schemas.microsoft.com/office/drawing/2014/main" id="{B7D0F48C-0CFC-BA4B-95A6-9D0D17DEB333}"/>
              </a:ext>
            </a:extLst>
          </p:cNvPr>
          <p:cNvPicPr>
            <a:picLocks noChangeAspect="1"/>
          </p:cNvPicPr>
          <p:nvPr userDrawn="1"/>
        </p:nvPicPr>
        <p:blipFill>
          <a:blip r:embed="rId2"/>
          <a:srcRect/>
          <a:stretch/>
        </p:blipFill>
        <p:spPr>
          <a:xfrm>
            <a:off x="801077" y="4063216"/>
            <a:ext cx="5903546" cy="220329"/>
          </a:xfrm>
          <a:prstGeom prst="rect">
            <a:avLst/>
          </a:prstGeom>
        </p:spPr>
      </p:pic>
    </p:spTree>
    <p:extLst>
      <p:ext uri="{BB962C8B-B14F-4D97-AF65-F5344CB8AC3E}">
        <p14:creationId xmlns:p14="http://schemas.microsoft.com/office/powerpoint/2010/main" val="1280619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8F144-4845-4AE6-9978-54EE95106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E21F6A-2710-4F5B-B989-1C43286FBEA6}"/>
              </a:ext>
            </a:extLst>
          </p:cNvPr>
          <p:cNvSpPr>
            <a:spLocks noGrp="1"/>
          </p:cNvSpPr>
          <p:nvPr>
            <p:ph type="body"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8985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E366-0D83-4387-81A9-BAD0325C67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3DA679-FACE-4C6A-A7E2-17916489FC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F4CB9-9DE9-4031-979C-6D74B6687885}"/>
              </a:ext>
            </a:extLst>
          </p:cNvPr>
          <p:cNvSpPr>
            <a:spLocks noGrp="1"/>
          </p:cNvSpPr>
          <p:nvPr>
            <p:ph type="dt" sz="half" idx="10"/>
          </p:nvPr>
        </p:nvSpPr>
        <p:spPr/>
        <p:txBody>
          <a:bodyPr/>
          <a:lstStyle/>
          <a:p>
            <a:fld id="{CD9150B4-4E84-459E-B262-5902EF329578}" type="datetimeFigureOut">
              <a:rPr lang="en-GB" smtClean="0"/>
              <a:t>29/11/2022</a:t>
            </a:fld>
            <a:endParaRPr lang="en-GB"/>
          </a:p>
        </p:txBody>
      </p:sp>
      <p:sp>
        <p:nvSpPr>
          <p:cNvPr id="5" name="Footer Placeholder 4">
            <a:extLst>
              <a:ext uri="{FF2B5EF4-FFF2-40B4-BE49-F238E27FC236}">
                <a16:creationId xmlns:a16="http://schemas.microsoft.com/office/drawing/2014/main" id="{FFF19100-8B1F-481F-BBAD-0E81B20FD6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0F4A8D-D7B7-4E6D-93B5-6DE7B258C368}"/>
              </a:ext>
            </a:extLst>
          </p:cNvPr>
          <p:cNvSpPr>
            <a:spLocks noGrp="1"/>
          </p:cNvSpPr>
          <p:nvPr>
            <p:ph type="sldNum" sz="quarter" idx="12"/>
          </p:nvPr>
        </p:nvSpPr>
        <p:spPr/>
        <p:txBody>
          <a:bodyPr/>
          <a:lstStyle/>
          <a:p>
            <a:fld id="{027BBD15-F74E-46AB-8C5D-9E3D6B98ADDD}" type="slidenum">
              <a:rPr lang="en-GB" smtClean="0"/>
              <a:t>‹#›</a:t>
            </a:fld>
            <a:endParaRPr lang="en-GB"/>
          </a:p>
        </p:txBody>
      </p:sp>
    </p:spTree>
    <p:extLst>
      <p:ext uri="{BB962C8B-B14F-4D97-AF65-F5344CB8AC3E}">
        <p14:creationId xmlns:p14="http://schemas.microsoft.com/office/powerpoint/2010/main" val="423305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33"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5" r:id="rId16"/>
    <p:sldLayoutId id="2147484636" r:id="rId17"/>
    <p:sldLayoutId id="2147484637" r:id="rId18"/>
    <p:sldLayoutId id="2147484638" r:id="rId19"/>
  </p:sldLayoutIdLst>
  <p:hf hdr="0" ftr="0" dt="0"/>
  <p:txStyles>
    <p:titleStyle>
      <a:lvl1pPr algn="l" rtl="0" eaLnBrk="0" fontAlgn="base" hangingPunct="0">
        <a:spcBef>
          <a:spcPct val="0"/>
        </a:spcBef>
        <a:spcAft>
          <a:spcPct val="0"/>
        </a:spcAft>
        <a:defRPr sz="2800">
          <a:solidFill>
            <a:srgbClr val="004D75"/>
          </a:solidFill>
          <a:latin typeface="+mj-lt"/>
          <a:ea typeface="+mj-ea"/>
          <a:cs typeface="+mj-cs"/>
        </a:defRPr>
      </a:lvl1pPr>
      <a:lvl2pPr algn="l" rtl="0" eaLnBrk="0" fontAlgn="base" hangingPunct="0">
        <a:spcBef>
          <a:spcPct val="0"/>
        </a:spcBef>
        <a:spcAft>
          <a:spcPct val="0"/>
        </a:spcAft>
        <a:defRPr sz="2800">
          <a:solidFill>
            <a:srgbClr val="004D75"/>
          </a:solidFill>
          <a:latin typeface="Verdana" pitchFamily="34" charset="0"/>
        </a:defRPr>
      </a:lvl2pPr>
      <a:lvl3pPr algn="l" rtl="0" eaLnBrk="0" fontAlgn="base" hangingPunct="0">
        <a:spcBef>
          <a:spcPct val="0"/>
        </a:spcBef>
        <a:spcAft>
          <a:spcPct val="0"/>
        </a:spcAft>
        <a:defRPr sz="2800">
          <a:solidFill>
            <a:srgbClr val="004D75"/>
          </a:solidFill>
          <a:latin typeface="Verdana" pitchFamily="34" charset="0"/>
        </a:defRPr>
      </a:lvl3pPr>
      <a:lvl4pPr algn="l" rtl="0" eaLnBrk="0" fontAlgn="base" hangingPunct="0">
        <a:spcBef>
          <a:spcPct val="0"/>
        </a:spcBef>
        <a:spcAft>
          <a:spcPct val="0"/>
        </a:spcAft>
        <a:defRPr sz="2800">
          <a:solidFill>
            <a:srgbClr val="004D75"/>
          </a:solidFill>
          <a:latin typeface="Verdana" pitchFamily="34" charset="0"/>
        </a:defRPr>
      </a:lvl4pPr>
      <a:lvl5pPr algn="l" rtl="0" eaLnBrk="0" fontAlgn="base" hangingPunct="0">
        <a:spcBef>
          <a:spcPct val="0"/>
        </a:spcBef>
        <a:spcAft>
          <a:spcPct val="0"/>
        </a:spcAft>
        <a:defRPr sz="2800">
          <a:solidFill>
            <a:srgbClr val="004D75"/>
          </a:solidFill>
          <a:latin typeface="Verdana" pitchFamily="34" charset="0"/>
        </a:defRPr>
      </a:lvl5pPr>
      <a:lvl6pPr marL="457200" algn="l" rtl="0" fontAlgn="base">
        <a:spcBef>
          <a:spcPct val="0"/>
        </a:spcBef>
        <a:spcAft>
          <a:spcPct val="0"/>
        </a:spcAft>
        <a:defRPr sz="2800">
          <a:solidFill>
            <a:srgbClr val="004D75"/>
          </a:solidFill>
          <a:latin typeface="Verdana" pitchFamily="34" charset="0"/>
        </a:defRPr>
      </a:lvl6pPr>
      <a:lvl7pPr marL="914400" algn="l" rtl="0" fontAlgn="base">
        <a:spcBef>
          <a:spcPct val="0"/>
        </a:spcBef>
        <a:spcAft>
          <a:spcPct val="0"/>
        </a:spcAft>
        <a:defRPr sz="2800">
          <a:solidFill>
            <a:srgbClr val="004D75"/>
          </a:solidFill>
          <a:latin typeface="Verdana" pitchFamily="34" charset="0"/>
        </a:defRPr>
      </a:lvl7pPr>
      <a:lvl8pPr marL="1371600" algn="l" rtl="0" fontAlgn="base">
        <a:spcBef>
          <a:spcPct val="0"/>
        </a:spcBef>
        <a:spcAft>
          <a:spcPct val="0"/>
        </a:spcAft>
        <a:defRPr sz="2800">
          <a:solidFill>
            <a:srgbClr val="004D75"/>
          </a:solidFill>
          <a:latin typeface="Verdana" pitchFamily="34" charset="0"/>
        </a:defRPr>
      </a:lvl8pPr>
      <a:lvl9pPr marL="1828800" algn="l" rtl="0" fontAlgn="base">
        <a:spcBef>
          <a:spcPct val="0"/>
        </a:spcBef>
        <a:spcAft>
          <a:spcPct val="0"/>
        </a:spcAft>
        <a:defRPr sz="2800">
          <a:solidFill>
            <a:srgbClr val="004D75"/>
          </a:solidFill>
          <a:latin typeface="Verdana" pitchFamily="34" charset="0"/>
        </a:defRPr>
      </a:lvl9pPr>
    </p:titleStyle>
    <p:bodyStyle>
      <a:lvl1pPr marL="188913" indent="-188913" algn="l" rtl="0" eaLnBrk="0" fontAlgn="base" hangingPunct="0">
        <a:lnSpc>
          <a:spcPct val="110000"/>
        </a:lnSpc>
        <a:spcBef>
          <a:spcPct val="30000"/>
        </a:spcBef>
        <a:spcAft>
          <a:spcPct val="20000"/>
        </a:spcAft>
        <a:buChar char="•"/>
        <a:defRPr>
          <a:solidFill>
            <a:srgbClr val="004D75"/>
          </a:solidFill>
          <a:latin typeface="+mn-lt"/>
          <a:ea typeface="+mn-ea"/>
          <a:cs typeface="+mn-cs"/>
        </a:defRPr>
      </a:lvl1pPr>
      <a:lvl2pPr marL="379413" indent="-188913" algn="l" rtl="0" eaLnBrk="0" fontAlgn="base" hangingPunct="0">
        <a:lnSpc>
          <a:spcPct val="90000"/>
        </a:lnSpc>
        <a:spcBef>
          <a:spcPct val="20000"/>
        </a:spcBef>
        <a:spcAft>
          <a:spcPct val="10000"/>
        </a:spcAft>
        <a:buChar char="–"/>
        <a:defRPr sz="1500">
          <a:solidFill>
            <a:srgbClr val="004D75"/>
          </a:solidFill>
          <a:latin typeface="+mn-lt"/>
        </a:defRPr>
      </a:lvl2pPr>
      <a:lvl3pPr marL="530225" indent="-149225" algn="l" rtl="0" eaLnBrk="0" fontAlgn="base" hangingPunct="0">
        <a:lnSpc>
          <a:spcPct val="90000"/>
        </a:lnSpc>
        <a:spcBef>
          <a:spcPct val="20000"/>
        </a:spcBef>
        <a:spcAft>
          <a:spcPct val="20000"/>
        </a:spcAft>
        <a:buChar char="•"/>
        <a:defRPr sz="1200">
          <a:solidFill>
            <a:srgbClr val="004D75"/>
          </a:solidFill>
          <a:latin typeface="+mn-lt"/>
        </a:defRPr>
      </a:lvl3pPr>
      <a:lvl4pPr marL="862013" indent="-141288" algn="l" rtl="0" eaLnBrk="0" fontAlgn="base" hangingPunct="0">
        <a:lnSpc>
          <a:spcPct val="90000"/>
        </a:lnSpc>
        <a:spcBef>
          <a:spcPct val="20000"/>
        </a:spcBef>
        <a:spcAft>
          <a:spcPct val="20000"/>
        </a:spcAft>
        <a:buChar char="–"/>
        <a:defRPr sz="1200">
          <a:solidFill>
            <a:srgbClr val="004D75"/>
          </a:solidFill>
          <a:latin typeface="+mn-lt"/>
        </a:defRPr>
      </a:lvl4pPr>
      <a:lvl5pPr marL="1235075" indent="-182563" algn="l" rtl="0" eaLnBrk="0" fontAlgn="base" hangingPunct="0">
        <a:lnSpc>
          <a:spcPct val="90000"/>
        </a:lnSpc>
        <a:spcBef>
          <a:spcPct val="20000"/>
        </a:spcBef>
        <a:spcAft>
          <a:spcPct val="20000"/>
        </a:spcAft>
        <a:buChar char="»"/>
        <a:defRPr sz="1200">
          <a:solidFill>
            <a:srgbClr val="004D75"/>
          </a:solidFill>
          <a:latin typeface="+mn-lt"/>
        </a:defRPr>
      </a:lvl5pPr>
      <a:lvl6pPr marL="1692275" indent="-182563" algn="l" rtl="0" fontAlgn="base">
        <a:lnSpc>
          <a:spcPct val="90000"/>
        </a:lnSpc>
        <a:spcBef>
          <a:spcPct val="20000"/>
        </a:spcBef>
        <a:spcAft>
          <a:spcPct val="20000"/>
        </a:spcAft>
        <a:buChar char="»"/>
        <a:defRPr sz="1200">
          <a:solidFill>
            <a:srgbClr val="004D75"/>
          </a:solidFill>
          <a:latin typeface="+mn-lt"/>
        </a:defRPr>
      </a:lvl6pPr>
      <a:lvl7pPr marL="2149475" indent="-182563" algn="l" rtl="0" fontAlgn="base">
        <a:lnSpc>
          <a:spcPct val="90000"/>
        </a:lnSpc>
        <a:spcBef>
          <a:spcPct val="20000"/>
        </a:spcBef>
        <a:spcAft>
          <a:spcPct val="20000"/>
        </a:spcAft>
        <a:buChar char="»"/>
        <a:defRPr sz="1200">
          <a:solidFill>
            <a:srgbClr val="004D75"/>
          </a:solidFill>
          <a:latin typeface="+mn-lt"/>
        </a:defRPr>
      </a:lvl7pPr>
      <a:lvl8pPr marL="2606675" indent="-182563" algn="l" rtl="0" fontAlgn="base">
        <a:lnSpc>
          <a:spcPct val="90000"/>
        </a:lnSpc>
        <a:spcBef>
          <a:spcPct val="20000"/>
        </a:spcBef>
        <a:spcAft>
          <a:spcPct val="20000"/>
        </a:spcAft>
        <a:buChar char="»"/>
        <a:defRPr sz="1200">
          <a:solidFill>
            <a:srgbClr val="004D75"/>
          </a:solidFill>
          <a:latin typeface="+mn-lt"/>
        </a:defRPr>
      </a:lvl8pPr>
      <a:lvl9pPr marL="3063875" indent="-182563" algn="l" rtl="0" fontAlgn="base">
        <a:lnSpc>
          <a:spcPct val="90000"/>
        </a:lnSpc>
        <a:spcBef>
          <a:spcPct val="20000"/>
        </a:spcBef>
        <a:spcAft>
          <a:spcPct val="20000"/>
        </a:spcAft>
        <a:buChar char="»"/>
        <a:defRPr sz="1200">
          <a:solidFill>
            <a:srgbClr val="004D7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8F587-AD6A-4609-BCF6-89563BDCD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071EED-415B-42C0-AFE2-512D246DDD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E2DF8-BF64-4807-8258-9A17694ABB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9150B4-4E84-459E-B262-5902EF329578}" type="datetimeFigureOut">
              <a:rPr lang="en-GB" smtClean="0"/>
              <a:t>29/11/2022</a:t>
            </a:fld>
            <a:endParaRPr lang="en-GB"/>
          </a:p>
        </p:txBody>
      </p:sp>
      <p:sp>
        <p:nvSpPr>
          <p:cNvPr id="5" name="Footer Placeholder 4">
            <a:extLst>
              <a:ext uri="{FF2B5EF4-FFF2-40B4-BE49-F238E27FC236}">
                <a16:creationId xmlns:a16="http://schemas.microsoft.com/office/drawing/2014/main" id="{2330A9B0-334B-4990-8192-8E298B609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2E2C710-7BF9-4564-93D8-76BC4F1FD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BBD15-F74E-46AB-8C5D-9E3D6B98ADDD}" type="slidenum">
              <a:rPr lang="en-GB" smtClean="0"/>
              <a:t>‹#›</a:t>
            </a:fld>
            <a:endParaRPr lang="en-GB"/>
          </a:p>
        </p:txBody>
      </p:sp>
    </p:spTree>
    <p:extLst>
      <p:ext uri="{BB962C8B-B14F-4D97-AF65-F5344CB8AC3E}">
        <p14:creationId xmlns:p14="http://schemas.microsoft.com/office/powerpoint/2010/main" val="17384499"/>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hyperlink" Target="https://priceonomics.com/the-space-shuttle-challenger-explosion-and-the-o/" TargetMode="Externa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hyperlink" Target="https://www.bbc.com/future/article/20140414-crashes-that-changed-plane-desig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hyperlink" Target="https://priceonomics.com/the-space-shuttle-challenger-explosion-and-the-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_agKY6JJYg" TargetMode="External"/><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2.png"/><Relationship Id="rId3" Type="http://schemas.openxmlformats.org/officeDocument/2006/relationships/notesSlide" Target="../notesSlides/notesSlide12.xml"/><Relationship Id="rId7" Type="http://schemas.openxmlformats.org/officeDocument/2006/relationships/oleObject" Target="../embeddings/oleObject2.bin"/><Relationship Id="rId12" Type="http://schemas.microsoft.com/office/2007/relationships/hdphoto" Target="../media/hdphoto3.wdp"/><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image" Target="../media/image57.emf"/><Relationship Id="rId11" Type="http://schemas.openxmlformats.org/officeDocument/2006/relationships/image" Target="../media/image61.png"/><Relationship Id="rId5" Type="http://schemas.openxmlformats.org/officeDocument/2006/relationships/oleObject" Target="../embeddings/oleObject1.bin"/><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video" Target="https://www.youtube.com/embed/Lm11qxt2LRk?feature=oembed" TargetMode="External"/><Relationship Id="rId5" Type="http://schemas.openxmlformats.org/officeDocument/2006/relationships/image" Target="../media/image68.jpeg"/><Relationship Id="rId4" Type="http://schemas.openxmlformats.org/officeDocument/2006/relationships/hyperlink" Target="https://youtu.be/Lm11qxt2LRk"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260A6-327F-44E2-B944-7B77DAE6AE8F}"/>
              </a:ext>
            </a:extLst>
          </p:cNvPr>
          <p:cNvPicPr>
            <a:picLocks noChangeAspect="1"/>
          </p:cNvPicPr>
          <p:nvPr/>
        </p:nvPicPr>
        <p:blipFill rotWithShape="1">
          <a:blip r:embed="rId2"/>
          <a:srcRect l="81428"/>
          <a:stretch/>
        </p:blipFill>
        <p:spPr>
          <a:xfrm>
            <a:off x="-11477" y="0"/>
            <a:ext cx="2264283" cy="6858000"/>
          </a:xfrm>
          <a:prstGeom prst="rect">
            <a:avLst/>
          </a:prstGeom>
        </p:spPr>
      </p:pic>
      <p:sp>
        <p:nvSpPr>
          <p:cNvPr id="4" name="TextBox 3"/>
          <p:cNvSpPr txBox="1"/>
          <p:nvPr/>
        </p:nvSpPr>
        <p:spPr>
          <a:xfrm>
            <a:off x="1775520" y="404664"/>
            <a:ext cx="9721080" cy="5386090"/>
          </a:xfrm>
          <a:prstGeom prst="rect">
            <a:avLst/>
          </a:prstGeom>
          <a:noFill/>
        </p:spPr>
        <p:txBody>
          <a:bodyPr wrap="square" rtlCol="0">
            <a:spAutoFit/>
          </a:bodyPr>
          <a:lstStyle/>
          <a:p>
            <a:pPr algn="ctr"/>
            <a:r>
              <a:rPr lang="en-GB" sz="3600" dirty="0">
                <a:solidFill>
                  <a:schemeClr val="tx1"/>
                </a:solidFill>
                <a:latin typeface="Brandon Grotesque Medium" panose="020B0603020203060202" pitchFamily="34" charset="0"/>
              </a:rPr>
              <a:t>Thanks for helping deliver the UKSA ‘Let’s Move to the Moon’ boxes</a:t>
            </a:r>
          </a:p>
          <a:p>
            <a:pPr algn="ctr"/>
            <a:endParaRPr lang="en-GB" sz="3600" dirty="0">
              <a:solidFill>
                <a:schemeClr val="tx1"/>
              </a:solidFill>
              <a:latin typeface="Brandon Grotesque Medium" panose="020B0603020203060202" pitchFamily="34" charset="0"/>
            </a:endParaRPr>
          </a:p>
          <a:p>
            <a:pPr algn="ctr"/>
            <a:r>
              <a:rPr lang="en-GB" sz="3200" dirty="0">
                <a:solidFill>
                  <a:schemeClr val="tx1"/>
                </a:solidFill>
                <a:latin typeface="Brandon Grotesque Medium" panose="020B0603020203060202" pitchFamily="34" charset="0"/>
              </a:rPr>
              <a:t>Here are some slides for the UKSA box DELIVERY session.</a:t>
            </a:r>
          </a:p>
          <a:p>
            <a:pPr algn="ctr"/>
            <a:endParaRPr lang="en-GB" sz="3200" dirty="0">
              <a:solidFill>
                <a:schemeClr val="tx1"/>
              </a:solidFill>
              <a:latin typeface="Brandon Grotesque Medium" panose="020B0603020203060202" pitchFamily="34" charset="0"/>
            </a:endParaRPr>
          </a:p>
          <a:p>
            <a:pPr algn="ctr"/>
            <a:r>
              <a:rPr lang="en-GB" sz="3200" dirty="0">
                <a:solidFill>
                  <a:schemeClr val="tx1"/>
                </a:solidFill>
                <a:latin typeface="Brandon Grotesque Medium" panose="020B0603020203060202" pitchFamily="34" charset="0"/>
              </a:rPr>
              <a:t>The important thing is to make the presentation </a:t>
            </a:r>
            <a:r>
              <a:rPr lang="en-GB" sz="3200" b="1" dirty="0">
                <a:solidFill>
                  <a:schemeClr val="tx1"/>
                </a:solidFill>
                <a:latin typeface="Brandon Grotesque Medium" panose="020B0603020203060202" pitchFamily="34" charset="0"/>
              </a:rPr>
              <a:t>your own so </a:t>
            </a:r>
            <a:r>
              <a:rPr lang="en-GB" sz="3200" dirty="0">
                <a:solidFill>
                  <a:schemeClr val="tx1"/>
                </a:solidFill>
                <a:latin typeface="Brandon Grotesque Medium" panose="020B0603020203060202" pitchFamily="34" charset="0"/>
              </a:rPr>
              <a:t>I have hidden a lot of the slides but feel free to use them if you feel comfortable presenting them.</a:t>
            </a:r>
          </a:p>
          <a:p>
            <a:endParaRPr lang="en-GB" sz="3200" dirty="0">
              <a:solidFill>
                <a:schemeClr val="tx1"/>
              </a:solidFill>
              <a:latin typeface="Brandon Grotesque Medium" panose="020B0603020203060202" pitchFamily="34" charset="0"/>
            </a:endParaRPr>
          </a:p>
          <a:p>
            <a:endParaRPr lang="en-GB" sz="4400" dirty="0">
              <a:solidFill>
                <a:schemeClr val="tx1"/>
              </a:solidFill>
              <a:latin typeface="Brandon Grotesque Medium" panose="020B0603020203060202" pitchFamily="34" charset="0"/>
            </a:endParaRPr>
          </a:p>
        </p:txBody>
      </p:sp>
    </p:spTree>
    <p:extLst>
      <p:ext uri="{BB962C8B-B14F-4D97-AF65-F5344CB8AC3E}">
        <p14:creationId xmlns:p14="http://schemas.microsoft.com/office/powerpoint/2010/main" val="4081250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bwMode="auto">
          <a:xfrm>
            <a:off x="1703512" y="5409636"/>
            <a:ext cx="8964488" cy="14483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a:solidFill>
                <a:srgbClr val="004D75"/>
              </a:solidFill>
              <a:latin typeface="Verdana" pitchFamily="34" charset="0"/>
              <a:cs typeface="Arial" charset="0"/>
            </a:endParaRPr>
          </a:p>
        </p:txBody>
      </p:sp>
      <p:pic>
        <p:nvPicPr>
          <p:cNvPr id="2" name="Picture 1">
            <a:extLst>
              <a:ext uri="{FF2B5EF4-FFF2-40B4-BE49-F238E27FC236}">
                <a16:creationId xmlns:a16="http://schemas.microsoft.com/office/drawing/2014/main" id="{253AA30B-849F-4E1B-8435-FFB4605B38C6}"/>
              </a:ext>
            </a:extLst>
          </p:cNvPr>
          <p:cNvPicPr>
            <a:picLocks noChangeAspect="1"/>
          </p:cNvPicPr>
          <p:nvPr/>
        </p:nvPicPr>
        <p:blipFill rotWithShape="1">
          <a:blip r:embed="rId2"/>
          <a:srcRect r="3519"/>
          <a:stretch/>
        </p:blipFill>
        <p:spPr>
          <a:xfrm>
            <a:off x="1524000" y="-98769"/>
            <a:ext cx="8964488" cy="7055537"/>
          </a:xfrm>
          <a:prstGeom prst="rect">
            <a:avLst/>
          </a:prstGeom>
        </p:spPr>
      </p:pic>
    </p:spTree>
    <p:extLst>
      <p:ext uri="{BB962C8B-B14F-4D97-AF65-F5344CB8AC3E}">
        <p14:creationId xmlns:p14="http://schemas.microsoft.com/office/powerpoint/2010/main" val="1371755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bwMode="auto">
          <a:xfrm>
            <a:off x="1703512" y="5409636"/>
            <a:ext cx="8964488" cy="14483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a:solidFill>
                <a:srgbClr val="004D75"/>
              </a:solidFill>
              <a:latin typeface="Verdana" pitchFamily="34" charset="0"/>
              <a:cs typeface="Arial" charset="0"/>
            </a:endParaRPr>
          </a:p>
        </p:txBody>
      </p:sp>
      <p:pic>
        <p:nvPicPr>
          <p:cNvPr id="3" name="Picture 2">
            <a:extLst>
              <a:ext uri="{FF2B5EF4-FFF2-40B4-BE49-F238E27FC236}">
                <a16:creationId xmlns:a16="http://schemas.microsoft.com/office/drawing/2014/main" id="{FA52A200-24B3-42B0-A782-B29BF2B3ACDC}"/>
              </a:ext>
            </a:extLst>
          </p:cNvPr>
          <p:cNvPicPr>
            <a:picLocks noChangeAspect="1"/>
          </p:cNvPicPr>
          <p:nvPr/>
        </p:nvPicPr>
        <p:blipFill>
          <a:blip r:embed="rId2"/>
          <a:stretch>
            <a:fillRect/>
          </a:stretch>
        </p:blipFill>
        <p:spPr>
          <a:xfrm>
            <a:off x="1176141" y="0"/>
            <a:ext cx="9312347" cy="7080360"/>
          </a:xfrm>
          <a:prstGeom prst="rect">
            <a:avLst/>
          </a:prstGeom>
        </p:spPr>
      </p:pic>
    </p:spTree>
    <p:extLst>
      <p:ext uri="{BB962C8B-B14F-4D97-AF65-F5344CB8AC3E}">
        <p14:creationId xmlns:p14="http://schemas.microsoft.com/office/powerpoint/2010/main" val="80058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7C8B8-8C64-4CD8-9FFB-EB88090CF862}"/>
              </a:ext>
            </a:extLst>
          </p:cNvPr>
          <p:cNvPicPr>
            <a:picLocks noChangeAspect="1"/>
          </p:cNvPicPr>
          <p:nvPr/>
        </p:nvPicPr>
        <p:blipFill rotWithShape="1">
          <a:blip r:embed="rId3"/>
          <a:srcRect l="62558" r="3973"/>
          <a:stretch/>
        </p:blipFill>
        <p:spPr>
          <a:xfrm>
            <a:off x="8115299" y="0"/>
            <a:ext cx="4076701" cy="6858000"/>
          </a:xfrm>
          <a:prstGeom prst="rect">
            <a:avLst/>
          </a:prstGeom>
        </p:spPr>
      </p:pic>
      <p:pic>
        <p:nvPicPr>
          <p:cNvPr id="5" name="Picture 6" descr="File:Gecko namibia an zimmerdecke.jpg">
            <a:extLst>
              <a:ext uri="{FF2B5EF4-FFF2-40B4-BE49-F238E27FC236}">
                <a16:creationId xmlns:a16="http://schemas.microsoft.com/office/drawing/2014/main" id="{6CF12C73-6D3D-465F-BAB8-D2E8CE3BEE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344" y="1143000"/>
            <a:ext cx="6614487" cy="4869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descr="File:Micro and nano view of gecko's toe.jpg">
            <a:extLst>
              <a:ext uri="{FF2B5EF4-FFF2-40B4-BE49-F238E27FC236}">
                <a16:creationId xmlns:a16="http://schemas.microsoft.com/office/drawing/2014/main" id="{3674436A-FEFC-415A-BBA0-8D6D88805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446" t="4315" r="33697" b="57705"/>
          <a:stretch/>
        </p:blipFill>
        <p:spPr bwMode="auto">
          <a:xfrm>
            <a:off x="8120377" y="175462"/>
            <a:ext cx="3600400" cy="29995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File:Micro and nano view of gecko's toe.jpg">
            <a:extLst>
              <a:ext uri="{FF2B5EF4-FFF2-40B4-BE49-F238E27FC236}">
                <a16:creationId xmlns:a16="http://schemas.microsoft.com/office/drawing/2014/main" id="{9FCA6267-548F-4811-B28B-3AABFD46DB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405" t="4975" r="722" b="57777"/>
          <a:stretch/>
        </p:blipFill>
        <p:spPr bwMode="auto">
          <a:xfrm>
            <a:off x="218598" y="3577958"/>
            <a:ext cx="3525938" cy="3078922"/>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8" name="Picture 4" descr="File:Micro and nano view of gecko's toe.jpg">
            <a:extLst>
              <a:ext uri="{FF2B5EF4-FFF2-40B4-BE49-F238E27FC236}">
                <a16:creationId xmlns:a16="http://schemas.microsoft.com/office/drawing/2014/main" id="{3C53FCFB-5BB0-4E7D-AFE8-541100DE62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91" t="71459" r="37351" b="1716"/>
          <a:stretch/>
        </p:blipFill>
        <p:spPr bwMode="auto">
          <a:xfrm>
            <a:off x="7824690" y="3577958"/>
            <a:ext cx="4176463" cy="2877119"/>
          </a:xfrm>
          <a:prstGeom prst="rect">
            <a:avLst/>
          </a:prstGeom>
          <a:noFill/>
          <a:ln w="38100">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FE2521-CD3F-4B90-8015-2F2BC86C0E1B}"/>
              </a:ext>
            </a:extLst>
          </p:cNvPr>
          <p:cNvSpPr txBox="1"/>
          <p:nvPr/>
        </p:nvSpPr>
        <p:spPr>
          <a:xfrm>
            <a:off x="335360" y="260648"/>
            <a:ext cx="4176464" cy="707886"/>
          </a:xfrm>
          <a:prstGeom prst="rect">
            <a:avLst/>
          </a:prstGeom>
          <a:noFill/>
        </p:spPr>
        <p:txBody>
          <a:bodyPr wrap="square" rtlCol="0">
            <a:spAutoFit/>
          </a:bodyPr>
          <a:lstStyle/>
          <a:p>
            <a:r>
              <a:rPr lang="en-GB" sz="4000" dirty="0">
                <a:solidFill>
                  <a:schemeClr val="tx1"/>
                </a:solidFill>
                <a:latin typeface="Brandon Grotesque Medium" panose="020B0603020203060202" pitchFamily="34" charset="0"/>
              </a:rPr>
              <a:t>Gecko</a:t>
            </a:r>
          </a:p>
        </p:txBody>
      </p:sp>
    </p:spTree>
    <p:extLst>
      <p:ext uri="{BB962C8B-B14F-4D97-AF65-F5344CB8AC3E}">
        <p14:creationId xmlns:p14="http://schemas.microsoft.com/office/powerpoint/2010/main" val="9878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499952-848F-46DF-90CC-9B902146FFD1}"/>
              </a:ext>
            </a:extLst>
          </p:cNvPr>
          <p:cNvPicPr>
            <a:picLocks noChangeAspect="1"/>
          </p:cNvPicPr>
          <p:nvPr/>
        </p:nvPicPr>
        <p:blipFill rotWithShape="1">
          <a:blip r:embed="rId2"/>
          <a:srcRect l="62558" r="3973"/>
          <a:stretch/>
        </p:blipFill>
        <p:spPr>
          <a:xfrm>
            <a:off x="8115299" y="0"/>
            <a:ext cx="4076701" cy="6858000"/>
          </a:xfrm>
          <a:prstGeom prst="rect">
            <a:avLst/>
          </a:prstGeom>
        </p:spPr>
      </p:pic>
      <p:pic>
        <p:nvPicPr>
          <p:cNvPr id="7" name="Picture 2" descr="8fe97330-cb56-48ee-b124-5f3cb0d14f98@adf">
            <a:extLst>
              <a:ext uri="{FF2B5EF4-FFF2-40B4-BE49-F238E27FC236}">
                <a16:creationId xmlns:a16="http://schemas.microsoft.com/office/drawing/2014/main" id="{84979F42-8374-4D88-A070-2E583C0DBD1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25" r="10755"/>
          <a:stretch/>
        </p:blipFill>
        <p:spPr bwMode="auto">
          <a:xfrm rot="16200000" flipH="1">
            <a:off x="4109722" y="1094645"/>
            <a:ext cx="5384800" cy="49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AFE757F8-5C70-4CC9-99A8-5EEDE0E36612}"/>
              </a:ext>
            </a:extLst>
          </p:cNvPr>
          <p:cNvGrpSpPr>
            <a:grpSpLocks noChangeAspect="1"/>
          </p:cNvGrpSpPr>
          <p:nvPr/>
        </p:nvGrpSpPr>
        <p:grpSpPr>
          <a:xfrm>
            <a:off x="335360" y="876299"/>
            <a:ext cx="3390900" cy="5592253"/>
            <a:chOff x="5554477" y="1092199"/>
            <a:chExt cx="3881622" cy="6148248"/>
          </a:xfrm>
        </p:grpSpPr>
        <p:pic>
          <p:nvPicPr>
            <p:cNvPr id="6" name="Picture 5" descr="A white flower on a green leaf&#10;&#10;Description automatically generated with low confidence">
              <a:extLst>
                <a:ext uri="{FF2B5EF4-FFF2-40B4-BE49-F238E27FC236}">
                  <a16:creationId xmlns:a16="http://schemas.microsoft.com/office/drawing/2014/main" id="{012A288F-C4B3-4F48-8B00-90C0126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478" y="1092199"/>
              <a:ext cx="3881621" cy="5822431"/>
            </a:xfrm>
            <a:prstGeom prst="rect">
              <a:avLst/>
            </a:prstGeom>
            <a:ln>
              <a:solidFill>
                <a:schemeClr val="tx1"/>
              </a:solidFill>
            </a:ln>
          </p:spPr>
        </p:pic>
        <p:sp>
          <p:nvSpPr>
            <p:cNvPr id="8" name="Rectangle 7">
              <a:extLst>
                <a:ext uri="{FF2B5EF4-FFF2-40B4-BE49-F238E27FC236}">
                  <a16:creationId xmlns:a16="http://schemas.microsoft.com/office/drawing/2014/main" id="{078BFDD5-8686-440F-81C7-E6D2426FC31E}"/>
                </a:ext>
              </a:extLst>
            </p:cNvPr>
            <p:cNvSpPr>
              <a:spLocks noChangeArrowheads="1"/>
            </p:cNvSpPr>
            <p:nvPr/>
          </p:nvSpPr>
          <p:spPr bwMode="auto">
            <a:xfrm>
              <a:off x="5554477" y="6902070"/>
              <a:ext cx="3881621" cy="33837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Brandon Grotesque Medium" panose="020B0603020203060202" pitchFamily="34" charset="0"/>
                </a:rPr>
                <a:t>Photo by Kari Shea on </a:t>
              </a:r>
              <a:r>
                <a:rPr kumimoji="0" lang="en-US" altLang="en-US" sz="1400" b="0" i="0" u="none" strike="noStrike" cap="none" normalizeH="0" baseline="0" dirty="0" err="1">
                  <a:ln>
                    <a:noFill/>
                  </a:ln>
                  <a:solidFill>
                    <a:schemeClr val="tx1"/>
                  </a:solidFill>
                  <a:effectLst/>
                  <a:latin typeface="Brandon Grotesque Medium" panose="020B0603020203060202" pitchFamily="34" charset="0"/>
                </a:rPr>
                <a:t>Unsplash</a:t>
              </a:r>
              <a:endParaRPr kumimoji="0" lang="en-US" altLang="en-US" sz="1400" b="0" i="0" u="none" strike="noStrike" cap="none" normalizeH="0" baseline="0" dirty="0">
                <a:ln>
                  <a:noFill/>
                </a:ln>
                <a:solidFill>
                  <a:schemeClr val="tx1"/>
                </a:solidFill>
                <a:effectLst/>
                <a:latin typeface="Brandon Grotesque Medium" panose="020B0603020203060202" pitchFamily="34" charset="0"/>
              </a:endParaRPr>
            </a:p>
          </p:txBody>
        </p:sp>
      </p:grpSp>
      <p:sp>
        <p:nvSpPr>
          <p:cNvPr id="9" name="TextBox 8">
            <a:extLst>
              <a:ext uri="{FF2B5EF4-FFF2-40B4-BE49-F238E27FC236}">
                <a16:creationId xmlns:a16="http://schemas.microsoft.com/office/drawing/2014/main" id="{D6B1BFAE-E78C-44A5-8D49-5ADFB9FFEB59}"/>
              </a:ext>
            </a:extLst>
          </p:cNvPr>
          <p:cNvSpPr txBox="1"/>
          <p:nvPr/>
        </p:nvSpPr>
        <p:spPr>
          <a:xfrm>
            <a:off x="1441482" y="80199"/>
            <a:ext cx="2264283" cy="646331"/>
          </a:xfrm>
          <a:prstGeom prst="rect">
            <a:avLst/>
          </a:prstGeom>
          <a:noFill/>
        </p:spPr>
        <p:txBody>
          <a:bodyPr wrap="square" rtlCol="0">
            <a:spAutoFit/>
          </a:bodyPr>
          <a:lstStyle/>
          <a:p>
            <a:r>
              <a:rPr lang="en-GB" sz="3600" dirty="0">
                <a:solidFill>
                  <a:schemeClr val="tx1"/>
                </a:solidFill>
                <a:latin typeface="Brandon Grotesque Medium" panose="020B0603020203060202" pitchFamily="34" charset="0"/>
              </a:rPr>
              <a:t>Lotus</a:t>
            </a:r>
          </a:p>
        </p:txBody>
      </p:sp>
      <p:sp>
        <p:nvSpPr>
          <p:cNvPr id="10" name="TextBox 9">
            <a:extLst>
              <a:ext uri="{FF2B5EF4-FFF2-40B4-BE49-F238E27FC236}">
                <a16:creationId xmlns:a16="http://schemas.microsoft.com/office/drawing/2014/main" id="{7B08EF60-8C82-4008-92FF-CE8B82E7B643}"/>
              </a:ext>
            </a:extLst>
          </p:cNvPr>
          <p:cNvSpPr txBox="1"/>
          <p:nvPr/>
        </p:nvSpPr>
        <p:spPr>
          <a:xfrm>
            <a:off x="6343682" y="80199"/>
            <a:ext cx="2264283" cy="646331"/>
          </a:xfrm>
          <a:prstGeom prst="rect">
            <a:avLst/>
          </a:prstGeom>
          <a:noFill/>
        </p:spPr>
        <p:txBody>
          <a:bodyPr wrap="square" rtlCol="0">
            <a:spAutoFit/>
          </a:bodyPr>
          <a:lstStyle/>
          <a:p>
            <a:r>
              <a:rPr lang="en-GB" sz="3600" dirty="0">
                <a:solidFill>
                  <a:schemeClr val="tx1"/>
                </a:solidFill>
                <a:latin typeface="Brandon Grotesque Medium" panose="020B0603020203060202" pitchFamily="34" charset="0"/>
              </a:rPr>
              <a:t>Holly</a:t>
            </a:r>
          </a:p>
        </p:txBody>
      </p:sp>
      <p:sp>
        <p:nvSpPr>
          <p:cNvPr id="11" name="TextBox 10">
            <a:extLst>
              <a:ext uri="{FF2B5EF4-FFF2-40B4-BE49-F238E27FC236}">
                <a16:creationId xmlns:a16="http://schemas.microsoft.com/office/drawing/2014/main" id="{DF44DB99-287D-4A8E-BBB9-603A968FCAD2}"/>
              </a:ext>
            </a:extLst>
          </p:cNvPr>
          <p:cNvSpPr txBox="1"/>
          <p:nvPr/>
        </p:nvSpPr>
        <p:spPr>
          <a:xfrm>
            <a:off x="3919203" y="80199"/>
            <a:ext cx="2264283" cy="646331"/>
          </a:xfrm>
          <a:prstGeom prst="rect">
            <a:avLst/>
          </a:prstGeom>
          <a:noFill/>
        </p:spPr>
        <p:txBody>
          <a:bodyPr wrap="square" rtlCol="0">
            <a:spAutoFit/>
          </a:bodyPr>
          <a:lstStyle/>
          <a:p>
            <a:r>
              <a:rPr lang="en-GB" sz="3600" dirty="0">
                <a:solidFill>
                  <a:schemeClr val="tx1"/>
                </a:solidFill>
                <a:latin typeface="Brandon Grotesque Medium" panose="020B0603020203060202" pitchFamily="34" charset="0"/>
              </a:rPr>
              <a:t>v</a:t>
            </a:r>
          </a:p>
        </p:txBody>
      </p:sp>
    </p:spTree>
    <p:extLst>
      <p:ext uri="{BB962C8B-B14F-4D97-AF65-F5344CB8AC3E}">
        <p14:creationId xmlns:p14="http://schemas.microsoft.com/office/powerpoint/2010/main" val="110822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357908" y="115269"/>
            <a:ext cx="7147792" cy="707886"/>
          </a:xfrm>
          <a:prstGeom prst="rect">
            <a:avLst/>
          </a:prstGeom>
          <a:noFill/>
        </p:spPr>
        <p:txBody>
          <a:bodyPr wrap="square" rtlCol="0">
            <a:spAutoFit/>
          </a:bodyPr>
          <a:lstStyle/>
          <a:p>
            <a:r>
              <a:rPr lang="en-GB" sz="4000" dirty="0">
                <a:solidFill>
                  <a:schemeClr val="tx1"/>
                </a:solidFill>
                <a:latin typeface="Brandon Grotesque Medium" panose="020B0603020203060202" pitchFamily="34" charset="0"/>
              </a:rPr>
              <a:t>Lotus leaf</a:t>
            </a:r>
            <a:endParaRPr lang="en-GB" sz="4400" dirty="0">
              <a:solidFill>
                <a:schemeClr val="tx1"/>
              </a:solidFill>
              <a:latin typeface="Brandon Grotesque Medium" panose="020B0603020203060202" pitchFamily="34" charset="0"/>
            </a:endParaRPr>
          </a:p>
        </p:txBody>
      </p:sp>
      <p:sp>
        <p:nvSpPr>
          <p:cNvPr id="15" name="Rectangle 3"/>
          <p:cNvSpPr>
            <a:spLocks noChangeArrowheads="1"/>
          </p:cNvSpPr>
          <p:nvPr/>
        </p:nvSpPr>
        <p:spPr bwMode="auto">
          <a:xfrm>
            <a:off x="1524001" y="811213"/>
            <a:ext cx="8715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endParaRPr lang="en-US" altLang="en-US">
              <a:latin typeface="Brandon Grotesque Medium" panose="020B0603020203060202"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1268" y="1042194"/>
            <a:ext cx="7560840" cy="5031395"/>
          </a:xfrm>
          <a:prstGeom prst="rect">
            <a:avLst/>
          </a:prstGeom>
        </p:spPr>
      </p:pic>
    </p:spTree>
    <p:extLst>
      <p:ext uri="{BB962C8B-B14F-4D97-AF65-F5344CB8AC3E}">
        <p14:creationId xmlns:p14="http://schemas.microsoft.com/office/powerpoint/2010/main" val="2637690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2"/>
          <p:cNvGrpSpPr>
            <a:grpSpLocks noChangeAspect="1"/>
          </p:cNvGrpSpPr>
          <p:nvPr/>
        </p:nvGrpSpPr>
        <p:grpSpPr bwMode="auto">
          <a:xfrm>
            <a:off x="983432" y="188640"/>
            <a:ext cx="8635258" cy="6242541"/>
            <a:chOff x="3506788" y="1757362"/>
            <a:chExt cx="2941080" cy="2116138"/>
          </a:xfrm>
        </p:grpSpPr>
        <p:pic>
          <p:nvPicPr>
            <p:cNvPr id="6"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6788" y="1757362"/>
              <a:ext cx="2820396"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29"/>
            <p:cNvCxnSpPr>
              <a:cxnSpLocks noChangeShapeType="1"/>
            </p:cNvCxnSpPr>
            <p:nvPr/>
          </p:nvCxnSpPr>
          <p:spPr bwMode="auto">
            <a:xfrm>
              <a:off x="5752504" y="3686870"/>
              <a:ext cx="449263" cy="0"/>
            </a:xfrm>
            <a:prstGeom prst="line">
              <a:avLst/>
            </a:prstGeom>
            <a:noFill/>
            <a:ln w="38100" algn="ctr">
              <a:solidFill>
                <a:schemeClr val="bg1">
                  <a:lumMod val="95000"/>
                </a:schemeClr>
              </a:solidFill>
              <a:round/>
              <a:headEnd/>
              <a:tailEnd/>
            </a:ln>
            <a:extLst>
              <a:ext uri="{909E8E84-426E-40DD-AFC4-6F175D3DCCD1}">
                <a14:hiddenFill xmlns:a14="http://schemas.microsoft.com/office/drawing/2010/main">
                  <a:noFill/>
                </a14:hiddenFill>
              </a:ext>
            </a:extLst>
          </p:spPr>
        </p:cxnSp>
        <p:sp>
          <p:nvSpPr>
            <p:cNvPr id="8" name="TextBox 30"/>
            <p:cNvSpPr txBox="1">
              <a:spLocks noChangeArrowheads="1"/>
            </p:cNvSpPr>
            <p:nvPr/>
          </p:nvSpPr>
          <p:spPr bwMode="auto">
            <a:xfrm>
              <a:off x="5836680" y="3563684"/>
              <a:ext cx="611188" cy="20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400" b="1" dirty="0"/>
                <a:t>20 µm</a:t>
              </a:r>
            </a:p>
          </p:txBody>
        </p:sp>
      </p:grpSp>
      <p:pic>
        <p:nvPicPr>
          <p:cNvPr id="10"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1808089"/>
            <a:ext cx="1475656" cy="1106742"/>
          </a:xfrm>
          <a:prstGeom prst="rect">
            <a:avLst/>
          </a:prstGeom>
        </p:spPr>
      </p:pic>
    </p:spTree>
    <p:extLst>
      <p:ext uri="{BB962C8B-B14F-4D97-AF65-F5344CB8AC3E}">
        <p14:creationId xmlns:p14="http://schemas.microsoft.com/office/powerpoint/2010/main" val="2328970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1"/>
          <p:cNvGrpSpPr>
            <a:grpSpLocks noChangeAspect="1"/>
          </p:cNvGrpSpPr>
          <p:nvPr/>
        </p:nvGrpSpPr>
        <p:grpSpPr bwMode="auto">
          <a:xfrm>
            <a:off x="886892" y="260648"/>
            <a:ext cx="10296471" cy="6433588"/>
            <a:chOff x="6264275" y="1849438"/>
            <a:chExt cx="3238500" cy="2024062"/>
          </a:xfrm>
        </p:grpSpPr>
        <p:pic>
          <p:nvPicPr>
            <p:cNvPr id="10"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4275" y="1849438"/>
              <a:ext cx="269875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2"/>
            <p:cNvCxnSpPr>
              <a:cxnSpLocks noChangeShapeType="1"/>
            </p:cNvCxnSpPr>
            <p:nvPr/>
          </p:nvCxnSpPr>
          <p:spPr bwMode="auto">
            <a:xfrm>
              <a:off x="8267700" y="3657600"/>
              <a:ext cx="601663" cy="0"/>
            </a:xfrm>
            <a:prstGeom prst="line">
              <a:avLst/>
            </a:prstGeom>
            <a:noFill/>
            <a:ln w="28575" algn="ctr">
              <a:solidFill>
                <a:schemeClr val="bg1">
                  <a:lumMod val="95000"/>
                </a:schemeClr>
              </a:solidFill>
              <a:round/>
              <a:headEnd/>
              <a:tailEnd/>
            </a:ln>
            <a:extLst>
              <a:ext uri="{909E8E84-426E-40DD-AFC4-6F175D3DCCD1}">
                <a14:hiddenFill xmlns:a14="http://schemas.microsoft.com/office/drawing/2010/main">
                  <a:noFill/>
                </a14:hiddenFill>
              </a:ext>
            </a:extLst>
          </p:spPr>
        </p:cxnSp>
        <p:sp>
          <p:nvSpPr>
            <p:cNvPr id="12" name="TextBox 3"/>
            <p:cNvSpPr txBox="1">
              <a:spLocks noChangeArrowheads="1"/>
            </p:cNvSpPr>
            <p:nvPr/>
          </p:nvSpPr>
          <p:spPr bwMode="auto">
            <a:xfrm>
              <a:off x="8423275" y="3525859"/>
              <a:ext cx="1079500" cy="22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US" sz="1800" b="1" dirty="0"/>
                <a:t>4 µm</a:t>
              </a:r>
            </a:p>
          </p:txBody>
        </p:sp>
      </p:grpSp>
      <p:pic>
        <p:nvPicPr>
          <p:cNvPr id="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456" y="1808089"/>
            <a:ext cx="1475656" cy="1106742"/>
          </a:xfrm>
          <a:prstGeom prst="rect">
            <a:avLst/>
          </a:prstGeom>
        </p:spPr>
      </p:pic>
    </p:spTree>
    <p:extLst>
      <p:ext uri="{BB962C8B-B14F-4D97-AF65-F5344CB8AC3E}">
        <p14:creationId xmlns:p14="http://schemas.microsoft.com/office/powerpoint/2010/main" val="618543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 3"/>
          <p:cNvGrpSpPr>
            <a:grpSpLocks noChangeAspect="1"/>
          </p:cNvGrpSpPr>
          <p:nvPr/>
        </p:nvGrpSpPr>
        <p:grpSpPr bwMode="auto">
          <a:xfrm>
            <a:off x="839416" y="260648"/>
            <a:ext cx="9721080" cy="6493017"/>
            <a:chOff x="3383446" y="3948807"/>
            <a:chExt cx="2990454" cy="1998662"/>
          </a:xfrm>
        </p:grpSpPr>
        <p:pic>
          <p:nvPicPr>
            <p:cNvPr id="14" name="Picture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3446" y="3948807"/>
              <a:ext cx="2665413"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400" y="5510739"/>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0456" y="1808089"/>
            <a:ext cx="1475656" cy="1106742"/>
          </a:xfrm>
          <a:prstGeom prst="rect">
            <a:avLst/>
          </a:prstGeom>
        </p:spPr>
      </p:pic>
    </p:spTree>
    <p:extLst>
      <p:ext uri="{BB962C8B-B14F-4D97-AF65-F5344CB8AC3E}">
        <p14:creationId xmlns:p14="http://schemas.microsoft.com/office/powerpoint/2010/main" val="213566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descr="8fe97330-cb56-48ee-b124-5f3cb0d14f98@adf">
            <a:extLst>
              <a:ext uri="{FF2B5EF4-FFF2-40B4-BE49-F238E27FC236}">
                <a16:creationId xmlns:a16="http://schemas.microsoft.com/office/drawing/2014/main" id="{84979F42-8374-4D88-A070-2E583C0DBD1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25" r="10755"/>
          <a:stretch/>
        </p:blipFill>
        <p:spPr bwMode="auto">
          <a:xfrm rot="16200000" flipH="1">
            <a:off x="1425155" y="280734"/>
            <a:ext cx="6864794" cy="630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8CB73A-21DD-4451-8498-34A584FDC61B}"/>
              </a:ext>
            </a:extLst>
          </p:cNvPr>
          <p:cNvPicPr>
            <a:picLocks noChangeAspect="1"/>
          </p:cNvPicPr>
          <p:nvPr/>
        </p:nvPicPr>
        <p:blipFill rotWithShape="1">
          <a:blip r:embed="rId3"/>
          <a:srcRect l="62558" r="3973"/>
          <a:stretch/>
        </p:blipFill>
        <p:spPr>
          <a:xfrm>
            <a:off x="8115299" y="0"/>
            <a:ext cx="4076701" cy="6858000"/>
          </a:xfrm>
          <a:prstGeom prst="rect">
            <a:avLst/>
          </a:prstGeom>
        </p:spPr>
      </p:pic>
    </p:spTree>
    <p:extLst>
      <p:ext uri="{BB962C8B-B14F-4D97-AF65-F5344CB8AC3E}">
        <p14:creationId xmlns:p14="http://schemas.microsoft.com/office/powerpoint/2010/main" val="3448183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78176" y="1631856"/>
            <a:ext cx="1279981" cy="1113796"/>
          </a:xfrm>
          <a:prstGeom prst="rect">
            <a:avLst/>
          </a:prstGeom>
        </p:spPr>
      </p:pic>
      <p:pic>
        <p:nvPicPr>
          <p:cNvPr id="2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a:grpSpLocks noChangeAspect="1"/>
          </p:cNvGrpSpPr>
          <p:nvPr/>
        </p:nvGrpSpPr>
        <p:grpSpPr>
          <a:xfrm>
            <a:off x="119336" y="117931"/>
            <a:ext cx="8727763" cy="6497183"/>
            <a:chOff x="7074260" y="153233"/>
            <a:chExt cx="5041509" cy="3753036"/>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4260" y="153233"/>
              <a:ext cx="5004048" cy="3753036"/>
            </a:xfrm>
            <a:prstGeom prst="rect">
              <a:avLst/>
            </a:prstGeom>
            <a:ln w="38100">
              <a:noFill/>
            </a:ln>
          </p:spPr>
        </p:pic>
        <p:cxnSp>
          <p:nvCxnSpPr>
            <p:cNvPr id="34" name="Straight Connector 33"/>
            <p:cNvCxnSpPr/>
            <p:nvPr/>
          </p:nvCxnSpPr>
          <p:spPr bwMode="auto">
            <a:xfrm>
              <a:off x="11131293" y="3578810"/>
              <a:ext cx="8748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35" name="TextBox 34"/>
            <p:cNvSpPr txBox="1"/>
            <p:nvPr/>
          </p:nvSpPr>
          <p:spPr>
            <a:xfrm>
              <a:off x="11108745" y="3272680"/>
              <a:ext cx="1007024" cy="321858"/>
            </a:xfrm>
            <a:prstGeom prst="rect">
              <a:avLst/>
            </a:prstGeom>
            <a:noFill/>
          </p:spPr>
          <p:txBody>
            <a:bodyPr wrap="square" rtlCol="0">
              <a:spAutoFit/>
            </a:bodyPr>
            <a:lstStyle/>
            <a:p>
              <a:r>
                <a:rPr lang="en-GB" sz="1800" b="1" dirty="0">
                  <a:solidFill>
                    <a:schemeClr val="bg1"/>
                  </a:solidFill>
                </a:rPr>
                <a:t>200 </a:t>
              </a:r>
              <a:r>
                <a:rPr lang="en-GB" sz="1800" b="1" dirty="0">
                  <a:solidFill>
                    <a:schemeClr val="bg1"/>
                  </a:solidFill>
                  <a:ea typeface="Verdana" panose="020B0604030504040204" pitchFamily="34" charset="0"/>
                  <a:cs typeface="Verdana" panose="020B0604030504040204" pitchFamily="34" charset="0"/>
                </a:rPr>
                <a:t>µ</a:t>
              </a:r>
              <a:r>
                <a:rPr lang="en-GB" sz="1800" b="1" dirty="0">
                  <a:solidFill>
                    <a:schemeClr val="bg1"/>
                  </a:solidFill>
                </a:rPr>
                <a:t>m</a:t>
              </a:r>
            </a:p>
          </p:txBody>
        </p:sp>
      </p:grpSp>
    </p:spTree>
    <p:extLst>
      <p:ext uri="{BB962C8B-B14F-4D97-AF65-F5344CB8AC3E}">
        <p14:creationId xmlns:p14="http://schemas.microsoft.com/office/powerpoint/2010/main" val="1514409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47DD2-CF32-BF49-BEBC-DB91F9761162}"/>
              </a:ext>
            </a:extLst>
          </p:cNvPr>
          <p:cNvPicPr>
            <a:picLocks noChangeAspect="1"/>
          </p:cNvPicPr>
          <p:nvPr/>
        </p:nvPicPr>
        <p:blipFill rotWithShape="1">
          <a:blip r:embed="rId2"/>
          <a:srcRect l="62558" r="3973"/>
          <a:stretch/>
        </p:blipFill>
        <p:spPr>
          <a:xfrm>
            <a:off x="8115299" y="0"/>
            <a:ext cx="4076701" cy="6858000"/>
          </a:xfrm>
          <a:prstGeom prst="rect">
            <a:avLst/>
          </a:prstGeom>
        </p:spPr>
      </p:pic>
      <p:sp>
        <p:nvSpPr>
          <p:cNvPr id="2" name="Title 1">
            <a:extLst>
              <a:ext uri="{FF2B5EF4-FFF2-40B4-BE49-F238E27FC236}">
                <a16:creationId xmlns:a16="http://schemas.microsoft.com/office/drawing/2014/main" id="{64AABF32-AB5B-B04F-AB5C-036B15788D24}"/>
              </a:ext>
            </a:extLst>
          </p:cNvPr>
          <p:cNvSpPr>
            <a:spLocks noGrp="1"/>
          </p:cNvSpPr>
          <p:nvPr>
            <p:ph type="ctrTitle"/>
          </p:nvPr>
        </p:nvSpPr>
        <p:spPr/>
        <p:txBody>
          <a:bodyPr>
            <a:normAutofit/>
          </a:bodyPr>
          <a:lstStyle/>
          <a:p>
            <a:pPr>
              <a:tabLst>
                <a:tab pos="2147888" algn="l"/>
              </a:tabLst>
            </a:pPr>
            <a:r>
              <a:rPr lang="en-GB" altLang="en-US" dirty="0">
                <a:solidFill>
                  <a:schemeClr val="tx1"/>
                </a:solidFill>
                <a:latin typeface="Brandon Grotesque Medium" panose="020B0603020203060202" pitchFamily="34" charset="0"/>
                <a:ea typeface="Calibri" panose="020F0502020204030204" pitchFamily="34" charset="0"/>
                <a:cs typeface="Times New Roman" panose="02020603050405020304" pitchFamily="18" charset="0"/>
              </a:rPr>
              <a:t>Let’s Move to the Moon</a:t>
            </a:r>
            <a:endParaRPr lang="en-US" dirty="0">
              <a:solidFill>
                <a:schemeClr val="tx1"/>
              </a:solidFill>
            </a:endParaRPr>
          </a:p>
        </p:txBody>
      </p:sp>
      <p:sp>
        <p:nvSpPr>
          <p:cNvPr id="3" name="Subtitle 2">
            <a:extLst>
              <a:ext uri="{FF2B5EF4-FFF2-40B4-BE49-F238E27FC236}">
                <a16:creationId xmlns:a16="http://schemas.microsoft.com/office/drawing/2014/main" id="{CFF8EB42-3224-8147-905C-745536F4A6A5}"/>
              </a:ext>
            </a:extLst>
          </p:cNvPr>
          <p:cNvSpPr>
            <a:spLocks noGrp="1"/>
          </p:cNvSpPr>
          <p:nvPr>
            <p:ph type="subTitle" idx="1"/>
          </p:nvPr>
        </p:nvSpPr>
        <p:spPr/>
        <p:txBody>
          <a:bodyPr>
            <a:noAutofit/>
          </a:bodyPr>
          <a:lstStyle/>
          <a:p>
            <a:r>
              <a:rPr lang="en-US" sz="2800" b="1" dirty="0">
                <a:solidFill>
                  <a:schemeClr val="tx1"/>
                </a:solidFill>
                <a:latin typeface="Brandon Grotesque Medium" panose="020B0603020203060202" pitchFamily="34" charset="0"/>
              </a:rPr>
              <a:t>[</a:t>
            </a:r>
            <a:r>
              <a:rPr lang="en-US" sz="2800" b="1" dirty="0">
                <a:solidFill>
                  <a:srgbClr val="FF0000"/>
                </a:solidFill>
                <a:highlight>
                  <a:srgbClr val="FFFF00"/>
                </a:highlight>
                <a:latin typeface="Brandon Grotesque Medium" panose="020B0603020203060202" pitchFamily="34" charset="0"/>
              </a:rPr>
              <a:t>INSERT DATE HERE</a:t>
            </a:r>
            <a:r>
              <a:rPr lang="en-US" sz="2800" b="1" dirty="0">
                <a:solidFill>
                  <a:schemeClr val="tx1"/>
                </a:solidFill>
                <a:latin typeface="Brandon Grotesque Medium" panose="020B0603020203060202" pitchFamily="34" charset="0"/>
              </a:rPr>
              <a:t>]</a:t>
            </a:r>
          </a:p>
        </p:txBody>
      </p:sp>
      <p:pic>
        <p:nvPicPr>
          <p:cNvPr id="8" name="Picture 7" descr="Logo, company name&#10;&#10;Description automatically generated">
            <a:extLst>
              <a:ext uri="{FF2B5EF4-FFF2-40B4-BE49-F238E27FC236}">
                <a16:creationId xmlns:a16="http://schemas.microsoft.com/office/drawing/2014/main" id="{605E4E70-FB8D-4148-83AB-2FC733A45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2575" y="5301208"/>
            <a:ext cx="2766510" cy="155679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1594BC1-3F23-41D4-B46F-F824C1E999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 y="5319330"/>
            <a:ext cx="2457029" cy="1556792"/>
          </a:xfrm>
          <a:prstGeom prst="rect">
            <a:avLst/>
          </a:prstGeom>
        </p:spPr>
      </p:pic>
      <p:pic>
        <p:nvPicPr>
          <p:cNvPr id="10" name="Picture 9">
            <a:extLst>
              <a:ext uri="{FF2B5EF4-FFF2-40B4-BE49-F238E27FC236}">
                <a16:creationId xmlns:a16="http://schemas.microsoft.com/office/drawing/2014/main" id="{01D0DB5E-1C70-404F-97C6-0382C307E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500" y="5153412"/>
            <a:ext cx="3582776" cy="2014160"/>
          </a:xfrm>
          <a:prstGeom prst="rect">
            <a:avLst/>
          </a:prstGeom>
        </p:spPr>
      </p:pic>
    </p:spTree>
    <p:extLst>
      <p:ext uri="{BB962C8B-B14F-4D97-AF65-F5344CB8AC3E}">
        <p14:creationId xmlns:p14="http://schemas.microsoft.com/office/powerpoint/2010/main" val="1096990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78176" y="1631856"/>
            <a:ext cx="1279981" cy="1113796"/>
          </a:xfrm>
          <a:prstGeom prst="rect">
            <a:avLst/>
          </a:prstGeom>
        </p:spPr>
      </p:pic>
      <p:pic>
        <p:nvPicPr>
          <p:cNvPr id="25"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4" y="117931"/>
            <a:ext cx="8543217" cy="6407413"/>
          </a:xfrm>
          <a:prstGeom prst="rect">
            <a:avLst/>
          </a:prstGeom>
          <a:ln w="38100">
            <a:noFill/>
          </a:ln>
        </p:spPr>
      </p:pic>
      <p:grpSp>
        <p:nvGrpSpPr>
          <p:cNvPr id="33" name="Group 32"/>
          <p:cNvGrpSpPr/>
          <p:nvPr/>
        </p:nvGrpSpPr>
        <p:grpSpPr>
          <a:xfrm>
            <a:off x="6768444" y="5434164"/>
            <a:ext cx="1728192" cy="371100"/>
            <a:chOff x="11420499" y="4110873"/>
            <a:chExt cx="1728192" cy="371100"/>
          </a:xfrm>
        </p:grpSpPr>
        <p:cxnSp>
          <p:nvCxnSpPr>
            <p:cNvPr id="34" name="Straight Connector 33"/>
            <p:cNvCxnSpPr/>
            <p:nvPr/>
          </p:nvCxnSpPr>
          <p:spPr bwMode="auto">
            <a:xfrm>
              <a:off x="11420499" y="4481973"/>
              <a:ext cx="1728192"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sp>
          <p:nvSpPr>
            <p:cNvPr id="35" name="TextBox 34"/>
            <p:cNvSpPr txBox="1"/>
            <p:nvPr/>
          </p:nvSpPr>
          <p:spPr>
            <a:xfrm>
              <a:off x="11819759" y="4110873"/>
              <a:ext cx="1108647" cy="369332"/>
            </a:xfrm>
            <a:prstGeom prst="rect">
              <a:avLst/>
            </a:prstGeom>
            <a:noFill/>
          </p:spPr>
          <p:txBody>
            <a:bodyPr wrap="square" rtlCol="0">
              <a:spAutoFit/>
            </a:bodyPr>
            <a:lstStyle/>
            <a:p>
              <a:pPr algn="ctr"/>
              <a:r>
                <a:rPr lang="en-GB" sz="1800" b="1" dirty="0">
                  <a:solidFill>
                    <a:schemeClr val="bg1"/>
                  </a:solidFill>
                </a:rPr>
                <a:t>90 </a:t>
              </a:r>
              <a:r>
                <a:rPr lang="en-GB" sz="1800" b="1" dirty="0">
                  <a:solidFill>
                    <a:schemeClr val="bg1"/>
                  </a:solidFill>
                  <a:ea typeface="Verdana" panose="020B0604030504040204" pitchFamily="34" charset="0"/>
                  <a:cs typeface="Verdana" panose="020B0604030504040204" pitchFamily="34" charset="0"/>
                </a:rPr>
                <a:t>µ</a:t>
              </a:r>
              <a:r>
                <a:rPr lang="en-GB" sz="1800" b="1" dirty="0">
                  <a:solidFill>
                    <a:schemeClr val="bg1"/>
                  </a:solidFill>
                </a:rPr>
                <a:t>m</a:t>
              </a:r>
            </a:p>
          </p:txBody>
        </p:sp>
      </p:grpSp>
    </p:spTree>
    <p:extLst>
      <p:ext uri="{BB962C8B-B14F-4D97-AF65-F5344CB8AC3E}">
        <p14:creationId xmlns:p14="http://schemas.microsoft.com/office/powerpoint/2010/main" val="197317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p:cNvGrpSpPr>
            <a:grpSpLocks noChangeAspect="1"/>
          </p:cNvGrpSpPr>
          <p:nvPr/>
        </p:nvGrpSpPr>
        <p:grpSpPr>
          <a:xfrm>
            <a:off x="335360" y="188640"/>
            <a:ext cx="8520955" cy="7011223"/>
            <a:chOff x="-2428492" y="558493"/>
            <a:chExt cx="9144000" cy="7523876"/>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492" y="558493"/>
              <a:ext cx="9144000" cy="6858000"/>
            </a:xfrm>
            <a:prstGeom prst="rect">
              <a:avLst/>
            </a:prstGeom>
            <a:ln w="38100">
              <a:noFill/>
            </a:ln>
          </p:spPr>
        </p:pic>
        <p:grpSp>
          <p:nvGrpSpPr>
            <p:cNvPr id="21" name="Group 20"/>
            <p:cNvGrpSpPr/>
            <p:nvPr/>
          </p:nvGrpSpPr>
          <p:grpSpPr>
            <a:xfrm>
              <a:off x="-2119397" y="6858000"/>
              <a:ext cx="8550326" cy="1224369"/>
              <a:chOff x="-9061827" y="7111628"/>
              <a:chExt cx="8550326" cy="1224369"/>
            </a:xfrm>
          </p:grpSpPr>
          <p:cxnSp>
            <p:nvCxnSpPr>
              <p:cNvPr id="19" name="Straight Connector 18"/>
              <p:cNvCxnSpPr/>
              <p:nvPr/>
            </p:nvCxnSpPr>
            <p:spPr bwMode="auto">
              <a:xfrm>
                <a:off x="-2073901" y="7111628"/>
                <a:ext cx="1562400" cy="0"/>
              </a:xfrm>
              <a:prstGeom prst="line">
                <a:avLst/>
              </a:prstGeom>
              <a:solidFill>
                <a:schemeClr val="accent1"/>
              </a:solidFill>
              <a:ln w="19050" cap="flat" cmpd="sng" algn="ctr">
                <a:noFill/>
                <a:prstDash val="solid"/>
                <a:round/>
                <a:headEnd type="none" w="med" len="med"/>
                <a:tailEnd type="none" w="med" len="med"/>
              </a:ln>
              <a:effectLst/>
            </p:spPr>
          </p:cxnSp>
          <p:sp>
            <p:nvSpPr>
              <p:cNvPr id="20" name="TextBox 19"/>
              <p:cNvSpPr txBox="1"/>
              <p:nvPr/>
            </p:nvSpPr>
            <p:spPr>
              <a:xfrm>
                <a:off x="-9061827" y="7283755"/>
                <a:ext cx="1539534" cy="1052242"/>
              </a:xfrm>
              <a:prstGeom prst="rect">
                <a:avLst/>
              </a:prstGeom>
              <a:noFill/>
              <a:ln>
                <a:noFill/>
              </a:ln>
            </p:spPr>
            <p:txBody>
              <a:bodyPr wrap="square" rtlCol="0">
                <a:spAutoFit/>
              </a:bodyPr>
              <a:lstStyle/>
              <a:p>
                <a:pPr algn="ctr"/>
                <a:r>
                  <a:rPr lang="en-GB" sz="1800" b="1" dirty="0">
                    <a:solidFill>
                      <a:schemeClr val="bg1"/>
                    </a:solidFill>
                  </a:rPr>
                  <a:t>20 </a:t>
                </a:r>
                <a:r>
                  <a:rPr lang="en-GB" sz="1800" b="1" dirty="0">
                    <a:solidFill>
                      <a:schemeClr val="bg1"/>
                    </a:solidFill>
                    <a:ea typeface="Verdana" panose="020B0604030504040204" pitchFamily="34" charset="0"/>
                    <a:cs typeface="Verdana" panose="020B0604030504040204" pitchFamily="34" charset="0"/>
                  </a:rPr>
                  <a:t>µ</a:t>
                </a:r>
                <a:r>
                  <a:rPr lang="en-GB" sz="1800" b="1" dirty="0">
                    <a:solidFill>
                      <a:schemeClr val="bg1"/>
                    </a:solidFill>
                  </a:rPr>
                  <a:t>m</a:t>
                </a:r>
              </a:p>
            </p:txBody>
          </p:sp>
        </p:grpSp>
      </p:grpSp>
      <p:pic>
        <p:nvPicPr>
          <p:cNvPr id="2" name="Picture 1"/>
          <p:cNvPicPr>
            <a:picLocks noChangeAspect="1"/>
          </p:cNvPicPr>
          <p:nvPr/>
        </p:nvPicPr>
        <p:blipFill>
          <a:blip r:embed="rId3"/>
          <a:stretch>
            <a:fillRect/>
          </a:stretch>
        </p:blipFill>
        <p:spPr>
          <a:xfrm>
            <a:off x="10278176" y="1631856"/>
            <a:ext cx="1279981" cy="1113796"/>
          </a:xfrm>
          <a:prstGeom prst="rect">
            <a:avLst/>
          </a:prstGeom>
        </p:spPr>
      </p:pic>
      <p:pic>
        <p:nvPicPr>
          <p:cNvPr id="25"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72865" y="117931"/>
            <a:ext cx="1525187"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170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3FFF144E-A337-4442-A948-37D6FBBCA210}"/>
              </a:ext>
            </a:extLst>
          </p:cNvPr>
          <p:cNvPicPr>
            <a:picLocks noChangeAspect="1"/>
          </p:cNvPicPr>
          <p:nvPr/>
        </p:nvPicPr>
        <p:blipFill rotWithShape="1">
          <a:blip r:embed="rId3"/>
          <a:srcRect l="62558" r="3973"/>
          <a:stretch/>
        </p:blipFill>
        <p:spPr>
          <a:xfrm>
            <a:off x="8115299" y="0"/>
            <a:ext cx="4076701" cy="6858000"/>
          </a:xfrm>
          <a:prstGeom prst="rect">
            <a:avLst/>
          </a:prstGeom>
        </p:spPr>
      </p:pic>
      <p:sp>
        <p:nvSpPr>
          <p:cNvPr id="16" name="TextBox 15"/>
          <p:cNvSpPr txBox="1"/>
          <p:nvPr/>
        </p:nvSpPr>
        <p:spPr>
          <a:xfrm>
            <a:off x="407368" y="1700808"/>
            <a:ext cx="9112232" cy="2308324"/>
          </a:xfrm>
          <a:prstGeom prst="rect">
            <a:avLst/>
          </a:prstGeom>
          <a:noFill/>
        </p:spPr>
        <p:txBody>
          <a:bodyPr wrap="square" rtlCol="0">
            <a:spAutoFit/>
          </a:bodyPr>
          <a:lstStyle/>
          <a:p>
            <a:r>
              <a:rPr lang="en-GB" sz="3600" b="1" dirty="0">
                <a:solidFill>
                  <a:srgbClr val="FF0000"/>
                </a:solidFill>
                <a:highlight>
                  <a:srgbClr val="FFFF00"/>
                </a:highlight>
                <a:latin typeface="Brandon Grotesque Medium" panose="020B0603020203060202" pitchFamily="34" charset="0"/>
              </a:rPr>
              <a:t>[INSERT A FEW EXAMPLES OF LEARNING FROM MATERIALS FALIURES OR TECHNOLOGIES THAT HAVE BEEN IMPROVED BY MATERIALS SCIENCE]</a:t>
            </a:r>
          </a:p>
        </p:txBody>
      </p:sp>
    </p:spTree>
    <p:extLst>
      <p:ext uri="{BB962C8B-B14F-4D97-AF65-F5344CB8AC3E}">
        <p14:creationId xmlns:p14="http://schemas.microsoft.com/office/powerpoint/2010/main" val="159414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860421-BBE5-4D47-B8B6-AA293310642B}"/>
              </a:ext>
            </a:extLst>
          </p:cNvPr>
          <p:cNvPicPr>
            <a:picLocks noChangeAspect="1"/>
          </p:cNvPicPr>
          <p:nvPr/>
        </p:nvPicPr>
        <p:blipFill rotWithShape="1">
          <a:blip r:embed="rId3"/>
          <a:srcRect l="81428"/>
          <a:stretch/>
        </p:blipFill>
        <p:spPr>
          <a:xfrm>
            <a:off x="14322" y="0"/>
            <a:ext cx="2264283" cy="6858000"/>
          </a:xfrm>
          <a:prstGeom prst="rect">
            <a:avLst/>
          </a:prstGeom>
        </p:spPr>
      </p:pic>
      <p:pic>
        <p:nvPicPr>
          <p:cNvPr id="14" name="Picture 13">
            <a:extLst>
              <a:ext uri="{FF2B5EF4-FFF2-40B4-BE49-F238E27FC236}">
                <a16:creationId xmlns:a16="http://schemas.microsoft.com/office/drawing/2014/main" id="{12BB2ADD-3678-440A-9198-08187A45D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000" y="2348880"/>
            <a:ext cx="4445000" cy="2679700"/>
          </a:xfrm>
          <a:prstGeom prst="rect">
            <a:avLst/>
          </a:prstGeom>
        </p:spPr>
      </p:pic>
      <p:pic>
        <p:nvPicPr>
          <p:cNvPr id="15" name="Picture 14">
            <a:extLst>
              <a:ext uri="{FF2B5EF4-FFF2-40B4-BE49-F238E27FC236}">
                <a16:creationId xmlns:a16="http://schemas.microsoft.com/office/drawing/2014/main" id="{B6BBC0B7-B452-499F-BF3C-57893587C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4552" y="988551"/>
            <a:ext cx="2542895" cy="1907171"/>
          </a:xfrm>
          <a:prstGeom prst="rect">
            <a:avLst/>
          </a:prstGeom>
        </p:spPr>
      </p:pic>
      <p:pic>
        <p:nvPicPr>
          <p:cNvPr id="16" name="Picture 15">
            <a:extLst>
              <a:ext uri="{FF2B5EF4-FFF2-40B4-BE49-F238E27FC236}">
                <a16:creationId xmlns:a16="http://schemas.microsoft.com/office/drawing/2014/main" id="{E75CF6A1-CEB3-4125-8439-DA5480C1CA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0954" y="376651"/>
            <a:ext cx="2113952" cy="2822125"/>
          </a:xfrm>
          <a:prstGeom prst="rect">
            <a:avLst/>
          </a:prstGeom>
        </p:spPr>
      </p:pic>
      <p:cxnSp>
        <p:nvCxnSpPr>
          <p:cNvPr id="17" name="Straight Arrow Connector 16">
            <a:extLst>
              <a:ext uri="{FF2B5EF4-FFF2-40B4-BE49-F238E27FC236}">
                <a16:creationId xmlns:a16="http://schemas.microsoft.com/office/drawing/2014/main" id="{1AA60E09-B527-4073-A1C9-5696DA99A759}"/>
              </a:ext>
            </a:extLst>
          </p:cNvPr>
          <p:cNvCxnSpPr>
            <a:cxnSpLocks/>
          </p:cNvCxnSpPr>
          <p:nvPr/>
        </p:nvCxnSpPr>
        <p:spPr>
          <a:xfrm>
            <a:off x="6521829" y="3324413"/>
            <a:ext cx="1210849" cy="75265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B8B891-7690-45F0-812B-F9A9773F9003}"/>
              </a:ext>
            </a:extLst>
          </p:cNvPr>
          <p:cNvCxnSpPr>
            <a:cxnSpLocks/>
          </p:cNvCxnSpPr>
          <p:nvPr/>
        </p:nvCxnSpPr>
        <p:spPr>
          <a:xfrm flipH="1">
            <a:off x="9540954" y="3306132"/>
            <a:ext cx="1207730" cy="7709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A536CEB-9A9C-4719-B66D-3C8FE4623B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33" r="8595" b="22346"/>
          <a:stretch/>
        </p:blipFill>
        <p:spPr>
          <a:xfrm rot="16200000">
            <a:off x="6898999" y="4051199"/>
            <a:ext cx="3318932" cy="1828799"/>
          </a:xfrm>
          <a:prstGeom prst="rect">
            <a:avLst/>
          </a:prstGeom>
        </p:spPr>
      </p:pic>
      <p:pic>
        <p:nvPicPr>
          <p:cNvPr id="20" name="Picture 19">
            <a:extLst>
              <a:ext uri="{FF2B5EF4-FFF2-40B4-BE49-F238E27FC236}">
                <a16:creationId xmlns:a16="http://schemas.microsoft.com/office/drawing/2014/main" id="{9D7571FA-07D8-4E8A-A084-01CFB52849CB}"/>
              </a:ext>
            </a:extLst>
          </p:cNvPr>
          <p:cNvPicPr>
            <a:picLocks noChangeAspect="1"/>
          </p:cNvPicPr>
          <p:nvPr/>
        </p:nvPicPr>
        <p:blipFill>
          <a:blip r:embed="rId8"/>
          <a:stretch>
            <a:fillRect/>
          </a:stretch>
        </p:blipFill>
        <p:spPr>
          <a:xfrm>
            <a:off x="2400467" y="4992737"/>
            <a:ext cx="2486385" cy="1730523"/>
          </a:xfrm>
          <a:prstGeom prst="rect">
            <a:avLst/>
          </a:prstGeom>
        </p:spPr>
      </p:pic>
      <p:sp>
        <p:nvSpPr>
          <p:cNvPr id="21" name="TextBox 20">
            <a:extLst>
              <a:ext uri="{FF2B5EF4-FFF2-40B4-BE49-F238E27FC236}">
                <a16:creationId xmlns:a16="http://schemas.microsoft.com/office/drawing/2014/main" id="{64AAC5BD-8BC6-4068-8AD6-5C1D007206C6}"/>
              </a:ext>
            </a:extLst>
          </p:cNvPr>
          <p:cNvSpPr txBox="1"/>
          <p:nvPr/>
        </p:nvSpPr>
        <p:spPr>
          <a:xfrm>
            <a:off x="1760655" y="232935"/>
            <a:ext cx="7202098" cy="646331"/>
          </a:xfrm>
          <a:prstGeom prst="rect">
            <a:avLst/>
          </a:prstGeom>
          <a:noFill/>
        </p:spPr>
        <p:txBody>
          <a:bodyPr wrap="square" rtlCol="0">
            <a:spAutoFit/>
          </a:bodyPr>
          <a:lstStyle/>
          <a:p>
            <a:r>
              <a:rPr lang="en-GB" sz="3600" b="1" dirty="0">
                <a:solidFill>
                  <a:schemeClr val="tx1"/>
                </a:solidFill>
                <a:latin typeface="Brandon Grotesque Medium" panose="020B0603020203060202" pitchFamily="34" charset="0"/>
              </a:rPr>
              <a:t>Computing and Communication</a:t>
            </a:r>
          </a:p>
        </p:txBody>
      </p:sp>
    </p:spTree>
    <p:extLst>
      <p:ext uri="{BB962C8B-B14F-4D97-AF65-F5344CB8AC3E}">
        <p14:creationId xmlns:p14="http://schemas.microsoft.com/office/powerpoint/2010/main" val="13569183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3FFF144E-A337-4442-A948-37D6FBBCA210}"/>
              </a:ext>
            </a:extLst>
          </p:cNvPr>
          <p:cNvPicPr>
            <a:picLocks noChangeAspect="1"/>
          </p:cNvPicPr>
          <p:nvPr/>
        </p:nvPicPr>
        <p:blipFill rotWithShape="1">
          <a:blip r:embed="rId3"/>
          <a:srcRect l="62558" r="3973"/>
          <a:stretch/>
        </p:blipFill>
        <p:spPr>
          <a:xfrm>
            <a:off x="8115299" y="0"/>
            <a:ext cx="4076701" cy="6858000"/>
          </a:xfrm>
          <a:prstGeom prst="rect">
            <a:avLst/>
          </a:prstGeom>
        </p:spPr>
      </p:pic>
      <p:pic>
        <p:nvPicPr>
          <p:cNvPr id="69" name="Picture 2" descr="e2c08f7c-7e31-4ee8-995c-18e18eb01f18@adf">
            <a:extLst>
              <a:ext uri="{FF2B5EF4-FFF2-40B4-BE49-F238E27FC236}">
                <a16:creationId xmlns:a16="http://schemas.microsoft.com/office/drawing/2014/main" id="{7CABE8FF-4E5D-4A19-B6D0-40B5F9B16B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43" b="57568"/>
          <a:stretch/>
        </p:blipFill>
        <p:spPr bwMode="auto">
          <a:xfrm>
            <a:off x="591220" y="1273302"/>
            <a:ext cx="5115999" cy="285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id="{574D7FE0-B1BB-4DAB-9339-134221673FFC}"/>
              </a:ext>
            </a:extLst>
          </p:cNvPr>
          <p:cNvPicPr>
            <a:picLocks noChangeAspect="1"/>
          </p:cNvPicPr>
          <p:nvPr/>
        </p:nvPicPr>
        <p:blipFill>
          <a:blip r:embed="rId5"/>
          <a:stretch>
            <a:fillRect/>
          </a:stretch>
        </p:blipFill>
        <p:spPr>
          <a:xfrm>
            <a:off x="1563845" y="3014612"/>
            <a:ext cx="4465974" cy="2452339"/>
          </a:xfrm>
          <a:prstGeom prst="rect">
            <a:avLst/>
          </a:prstGeom>
        </p:spPr>
      </p:pic>
      <p:pic>
        <p:nvPicPr>
          <p:cNvPr id="73" name="Picture 3" descr="62d5a767-b756-4793-82ea-072ac0e8156f@adf">
            <a:extLst>
              <a:ext uri="{FF2B5EF4-FFF2-40B4-BE49-F238E27FC236}">
                <a16:creationId xmlns:a16="http://schemas.microsoft.com/office/drawing/2014/main" id="{60F3DD91-B896-487E-A938-E7B9B5C111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587" t="6627" r="10890" b="66577"/>
          <a:stretch/>
        </p:blipFill>
        <p:spPr bwMode="auto">
          <a:xfrm>
            <a:off x="6136671" y="1273302"/>
            <a:ext cx="4804729" cy="287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a:extLst>
              <a:ext uri="{FF2B5EF4-FFF2-40B4-BE49-F238E27FC236}">
                <a16:creationId xmlns:a16="http://schemas.microsoft.com/office/drawing/2014/main" id="{DAC9B9AF-B221-4B22-96E5-F1AD4B2C156C}"/>
              </a:ext>
            </a:extLst>
          </p:cNvPr>
          <p:cNvGrpSpPr/>
          <p:nvPr/>
        </p:nvGrpSpPr>
        <p:grpSpPr>
          <a:xfrm>
            <a:off x="7260621" y="3286162"/>
            <a:ext cx="4110231" cy="1976287"/>
            <a:chOff x="5276042" y="3868648"/>
            <a:chExt cx="4735207" cy="2149812"/>
          </a:xfrm>
        </p:grpSpPr>
        <p:pic>
          <p:nvPicPr>
            <p:cNvPr id="75" name="Picture 4" descr="144875f4-ecd3-4d5b-9f1e-821fa2f78d2f@adf">
              <a:extLst>
                <a:ext uri="{FF2B5EF4-FFF2-40B4-BE49-F238E27FC236}">
                  <a16:creationId xmlns:a16="http://schemas.microsoft.com/office/drawing/2014/main" id="{42874822-77A8-498D-A095-469E9B593B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64" t="11247" r="1857" b="65326"/>
            <a:stretch/>
          </p:blipFill>
          <p:spPr bwMode="auto">
            <a:xfrm>
              <a:off x="5276042" y="3868648"/>
              <a:ext cx="4735207" cy="21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ectangle 76">
              <a:extLst>
                <a:ext uri="{FF2B5EF4-FFF2-40B4-BE49-F238E27FC236}">
                  <a16:creationId xmlns:a16="http://schemas.microsoft.com/office/drawing/2014/main" id="{F4FCA7BC-6F9D-4586-9CD9-7427FFA2D549}"/>
                </a:ext>
              </a:extLst>
            </p:cNvPr>
            <p:cNvSpPr/>
            <p:nvPr/>
          </p:nvSpPr>
          <p:spPr>
            <a:xfrm>
              <a:off x="9298004" y="3968244"/>
              <a:ext cx="606392" cy="298144"/>
            </a:xfrm>
            <a:prstGeom prst="rect">
              <a:avLst/>
            </a:prstGeom>
            <a:solidFill>
              <a:srgbClr val="1217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TextBox 78">
            <a:extLst>
              <a:ext uri="{FF2B5EF4-FFF2-40B4-BE49-F238E27FC236}">
                <a16:creationId xmlns:a16="http://schemas.microsoft.com/office/drawing/2014/main" id="{8ED8EC21-E498-4B0B-B642-9953DF001BB6}"/>
              </a:ext>
            </a:extLst>
          </p:cNvPr>
          <p:cNvSpPr txBox="1"/>
          <p:nvPr/>
        </p:nvSpPr>
        <p:spPr>
          <a:xfrm>
            <a:off x="262054" y="355329"/>
            <a:ext cx="5776332" cy="646331"/>
          </a:xfrm>
          <a:prstGeom prst="rect">
            <a:avLst/>
          </a:prstGeom>
          <a:noFill/>
        </p:spPr>
        <p:txBody>
          <a:bodyPr wrap="square" rtlCol="0">
            <a:spAutoFit/>
          </a:bodyPr>
          <a:lstStyle/>
          <a:p>
            <a:r>
              <a:rPr lang="en-GB" sz="3600" b="1" dirty="0">
                <a:solidFill>
                  <a:schemeClr val="tx1"/>
                </a:solidFill>
                <a:latin typeface="Brandon Grotesque Medium" panose="020B0603020203060202" pitchFamily="34" charset="0"/>
              </a:rPr>
              <a:t>Transport</a:t>
            </a:r>
          </a:p>
        </p:txBody>
      </p:sp>
    </p:spTree>
    <p:extLst>
      <p:ext uri="{BB962C8B-B14F-4D97-AF65-F5344CB8AC3E}">
        <p14:creationId xmlns:p14="http://schemas.microsoft.com/office/powerpoint/2010/main" val="3589108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9C8BD-4796-4F32-A526-D5FE0EA4194A}"/>
              </a:ext>
            </a:extLst>
          </p:cNvPr>
          <p:cNvPicPr>
            <a:picLocks noChangeAspect="1"/>
          </p:cNvPicPr>
          <p:nvPr/>
        </p:nvPicPr>
        <p:blipFill rotWithShape="1">
          <a:blip r:embed="rId3"/>
          <a:srcRect l="81428"/>
          <a:stretch/>
        </p:blipFill>
        <p:spPr>
          <a:xfrm>
            <a:off x="-11477" y="0"/>
            <a:ext cx="2264283" cy="6858000"/>
          </a:xfrm>
          <a:prstGeom prst="rect">
            <a:avLst/>
          </a:prstGeom>
        </p:spPr>
      </p:pic>
      <p:pic>
        <p:nvPicPr>
          <p:cNvPr id="1028" name="Picture 4" descr="Titanic leaving Southampton">
            <a:extLst>
              <a:ext uri="{FF2B5EF4-FFF2-40B4-BE49-F238E27FC236}">
                <a16:creationId xmlns:a16="http://schemas.microsoft.com/office/drawing/2014/main" id="{6135BC33-9260-4596-9BE2-6D11D704A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544" y="1150454"/>
            <a:ext cx="9984432" cy="5616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9E5B17-44FD-4536-9A92-78A1B5522889}"/>
              </a:ext>
            </a:extLst>
          </p:cNvPr>
          <p:cNvSpPr txBox="1"/>
          <p:nvPr/>
        </p:nvSpPr>
        <p:spPr>
          <a:xfrm>
            <a:off x="9480376" y="6309320"/>
            <a:ext cx="3312368" cy="369332"/>
          </a:xfrm>
          <a:prstGeom prst="rect">
            <a:avLst/>
          </a:prstGeom>
          <a:noFill/>
        </p:spPr>
        <p:txBody>
          <a:bodyPr wrap="square" rtlCol="0">
            <a:spAutoFit/>
          </a:bodyPr>
          <a:lstStyle/>
          <a:p>
            <a:r>
              <a:rPr lang="en-GB" sz="1800" dirty="0" err="1">
                <a:solidFill>
                  <a:schemeClr val="tx1"/>
                </a:solidFill>
              </a:rPr>
              <a:t>Alamy</a:t>
            </a:r>
            <a:r>
              <a:rPr lang="en-GB" sz="1800" dirty="0">
                <a:solidFill>
                  <a:schemeClr val="tx1"/>
                </a:solidFill>
              </a:rPr>
              <a:t> Stock Photo</a:t>
            </a:r>
          </a:p>
        </p:txBody>
      </p:sp>
      <p:sp>
        <p:nvSpPr>
          <p:cNvPr id="5" name="TextBox 4">
            <a:extLst>
              <a:ext uri="{FF2B5EF4-FFF2-40B4-BE49-F238E27FC236}">
                <a16:creationId xmlns:a16="http://schemas.microsoft.com/office/drawing/2014/main" id="{7C88957A-CE94-4374-B22F-61668E3C9EB9}"/>
              </a:ext>
            </a:extLst>
          </p:cNvPr>
          <p:cNvSpPr txBox="1"/>
          <p:nvPr/>
        </p:nvSpPr>
        <p:spPr>
          <a:xfrm>
            <a:off x="1847528" y="412820"/>
            <a:ext cx="9145016" cy="646331"/>
          </a:xfrm>
          <a:prstGeom prst="rect">
            <a:avLst/>
          </a:prstGeom>
          <a:noFill/>
        </p:spPr>
        <p:txBody>
          <a:bodyPr wrap="square" rtlCol="0">
            <a:spAutoFit/>
          </a:bodyPr>
          <a:lstStyle/>
          <a:p>
            <a:r>
              <a:rPr lang="en-GB" sz="3600" b="1" dirty="0">
                <a:solidFill>
                  <a:schemeClr val="tx1"/>
                </a:solidFill>
                <a:latin typeface="Brandon Grotesque Medium" panose="020B0603020203060202" pitchFamily="34" charset="0"/>
              </a:rPr>
              <a:t>Materials Detectives – The Titanic (1912) </a:t>
            </a:r>
          </a:p>
        </p:txBody>
      </p:sp>
    </p:spTree>
    <p:extLst>
      <p:ext uri="{BB962C8B-B14F-4D97-AF65-F5344CB8AC3E}">
        <p14:creationId xmlns:p14="http://schemas.microsoft.com/office/powerpoint/2010/main" val="41158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FE962A-953C-4849-8634-7D5E84DF80AC}"/>
              </a:ext>
            </a:extLst>
          </p:cNvPr>
          <p:cNvPicPr>
            <a:picLocks noChangeAspect="1"/>
          </p:cNvPicPr>
          <p:nvPr/>
        </p:nvPicPr>
        <p:blipFill rotWithShape="1">
          <a:blip r:embed="rId3"/>
          <a:srcRect l="62558" r="3973"/>
          <a:stretch/>
        </p:blipFill>
        <p:spPr>
          <a:xfrm>
            <a:off x="8115299" y="0"/>
            <a:ext cx="4076701" cy="6858000"/>
          </a:xfrm>
          <a:prstGeom prst="rect">
            <a:avLst/>
          </a:prstGeom>
        </p:spPr>
      </p:pic>
      <p:pic>
        <p:nvPicPr>
          <p:cNvPr id="3074" name="Picture 2">
            <a:extLst>
              <a:ext uri="{FF2B5EF4-FFF2-40B4-BE49-F238E27FC236}">
                <a16:creationId xmlns:a16="http://schemas.microsoft.com/office/drawing/2014/main" id="{E31F253A-B017-4AF0-93A9-D6F669A79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00"/>
          <a:stretch/>
        </p:blipFill>
        <p:spPr bwMode="auto">
          <a:xfrm>
            <a:off x="335360" y="1772816"/>
            <a:ext cx="8797401" cy="49788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1C3884-D2F5-4A40-BEED-BF7D68356CCE}"/>
              </a:ext>
            </a:extLst>
          </p:cNvPr>
          <p:cNvSpPr txBox="1"/>
          <p:nvPr/>
        </p:nvSpPr>
        <p:spPr>
          <a:xfrm>
            <a:off x="0" y="7533456"/>
            <a:ext cx="12186364" cy="1077218"/>
          </a:xfrm>
          <a:prstGeom prst="rect">
            <a:avLst/>
          </a:prstGeom>
          <a:noFill/>
        </p:spPr>
        <p:txBody>
          <a:bodyPr wrap="square">
            <a:spAutoFit/>
          </a:bodyPr>
          <a:lstStyle/>
          <a:p>
            <a:r>
              <a:rPr lang="en-GB" sz="3200" dirty="0">
                <a:solidFill>
                  <a:schemeClr val="tx1"/>
                </a:solidFill>
                <a:hlinkClick r:id="rId5">
                  <a:extLst>
                    <a:ext uri="{A12FA001-AC4F-418D-AE19-62706E023703}">
                      <ahyp:hlinkClr xmlns:ahyp="http://schemas.microsoft.com/office/drawing/2018/hyperlinkcolor" val="tx"/>
                    </a:ext>
                  </a:extLst>
                </a:hlinkClick>
              </a:rPr>
              <a:t>The Space Shuttle Challenger Explosion and the O-ring (priceonomics.com)</a:t>
            </a:r>
            <a:endParaRPr lang="en-GB" sz="3200" dirty="0">
              <a:solidFill>
                <a:schemeClr val="tx1"/>
              </a:solidFill>
            </a:endParaRPr>
          </a:p>
        </p:txBody>
      </p:sp>
      <p:sp>
        <p:nvSpPr>
          <p:cNvPr id="4" name="TextBox 3">
            <a:extLst>
              <a:ext uri="{FF2B5EF4-FFF2-40B4-BE49-F238E27FC236}">
                <a16:creationId xmlns:a16="http://schemas.microsoft.com/office/drawing/2014/main" id="{85CC4A06-16C4-46D8-82BA-75BAF40ABE69}"/>
              </a:ext>
            </a:extLst>
          </p:cNvPr>
          <p:cNvSpPr txBox="1"/>
          <p:nvPr/>
        </p:nvSpPr>
        <p:spPr>
          <a:xfrm>
            <a:off x="262054" y="355329"/>
            <a:ext cx="7058082" cy="1200329"/>
          </a:xfrm>
          <a:prstGeom prst="rect">
            <a:avLst/>
          </a:prstGeom>
          <a:noFill/>
        </p:spPr>
        <p:txBody>
          <a:bodyPr wrap="square" rtlCol="0">
            <a:spAutoFit/>
          </a:bodyPr>
          <a:lstStyle/>
          <a:p>
            <a:r>
              <a:rPr lang="en-GB" sz="3600" b="1" dirty="0">
                <a:solidFill>
                  <a:schemeClr val="tx1"/>
                </a:solidFill>
                <a:latin typeface="Brandon Grotesque Medium" panose="020B0603020203060202" pitchFamily="34" charset="0"/>
              </a:rPr>
              <a:t>Materials Detective – Space Shuttle Challenger (1986)</a:t>
            </a:r>
          </a:p>
        </p:txBody>
      </p:sp>
    </p:spTree>
    <p:extLst>
      <p:ext uri="{BB962C8B-B14F-4D97-AF65-F5344CB8AC3E}">
        <p14:creationId xmlns:p14="http://schemas.microsoft.com/office/powerpoint/2010/main" val="2474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AA52-F65E-4030-A994-B15ECE55D3CD}"/>
              </a:ext>
            </a:extLst>
          </p:cNvPr>
          <p:cNvSpPr>
            <a:spLocks noGrp="1"/>
          </p:cNvSpPr>
          <p:nvPr>
            <p:ph type="title"/>
          </p:nvPr>
        </p:nvSpPr>
        <p:spPr/>
        <p:txBody>
          <a:bodyPr/>
          <a:lstStyle/>
          <a:p>
            <a:endParaRPr lang="en-GB"/>
          </a:p>
        </p:txBody>
      </p:sp>
      <p:pic>
        <p:nvPicPr>
          <p:cNvPr id="1028" name="Picture 4" descr="Titanic leaving Southampton">
            <a:extLst>
              <a:ext uri="{FF2B5EF4-FFF2-40B4-BE49-F238E27FC236}">
                <a16:creationId xmlns:a16="http://schemas.microsoft.com/office/drawing/2014/main" id="{6135BC33-9260-4596-9BE2-6D11D704A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69E5B17-44FD-4536-9A92-78A1B5522889}"/>
              </a:ext>
            </a:extLst>
          </p:cNvPr>
          <p:cNvSpPr txBox="1"/>
          <p:nvPr/>
        </p:nvSpPr>
        <p:spPr>
          <a:xfrm>
            <a:off x="8609288" y="6231265"/>
            <a:ext cx="3582712" cy="523220"/>
          </a:xfrm>
          <a:prstGeom prst="rect">
            <a:avLst/>
          </a:prstGeom>
          <a:noFill/>
        </p:spPr>
        <p:txBody>
          <a:bodyPr wrap="none" rtlCol="0">
            <a:spAutoFit/>
          </a:bodyPr>
          <a:lstStyle/>
          <a:p>
            <a:r>
              <a:rPr lang="en-GB" dirty="0" err="1">
                <a:solidFill>
                  <a:schemeClr val="tx1"/>
                </a:solidFill>
              </a:rPr>
              <a:t>Alamy</a:t>
            </a:r>
            <a:r>
              <a:rPr lang="en-GB" dirty="0">
                <a:solidFill>
                  <a:schemeClr val="tx1"/>
                </a:solidFill>
              </a:rPr>
              <a:t> Stock Photo</a:t>
            </a:r>
          </a:p>
        </p:txBody>
      </p:sp>
      <p:sp>
        <p:nvSpPr>
          <p:cNvPr id="6" name="TextBox 5">
            <a:extLst>
              <a:ext uri="{FF2B5EF4-FFF2-40B4-BE49-F238E27FC236}">
                <a16:creationId xmlns:a16="http://schemas.microsoft.com/office/drawing/2014/main" id="{99C30458-3C6C-4AC1-91C8-6930FD21BA7E}"/>
              </a:ext>
            </a:extLst>
          </p:cNvPr>
          <p:cNvSpPr txBox="1"/>
          <p:nvPr/>
        </p:nvSpPr>
        <p:spPr>
          <a:xfrm>
            <a:off x="88490" y="7230579"/>
            <a:ext cx="10659076" cy="5262979"/>
          </a:xfrm>
          <a:prstGeom prst="rect">
            <a:avLst/>
          </a:prstGeom>
          <a:noFill/>
        </p:spPr>
        <p:txBody>
          <a:bodyPr wrap="square">
            <a:spAutoFit/>
          </a:bodyPr>
          <a:lstStyle/>
          <a:p>
            <a:r>
              <a:rPr lang="en-GB" b="1" dirty="0"/>
              <a:t>Material Failures – the Titanic</a:t>
            </a:r>
          </a:p>
          <a:p>
            <a:r>
              <a:rPr lang="en-GB" dirty="0"/>
              <a:t>When the Titanic collided with the iceberg, the hull steel and the wrought iron rivets failed because of brittle fracture. A type of catastrophic failure in structural materials, brittle fracture occurs without prior plastic deformation and at extremely high speeds. The causes of brittle fracture include low temperature, high impact loading, and high sulphur content. On the night of the Titanic disaster, each of these three factors was present: The water temperature was below freezing, the Titanic was travelling at a high speed on impact with the iceberg, and the hull steel contained high levels of sulphur.</a:t>
            </a:r>
          </a:p>
        </p:txBody>
      </p:sp>
    </p:spTree>
    <p:extLst>
      <p:ext uri="{BB962C8B-B14F-4D97-AF65-F5344CB8AC3E}">
        <p14:creationId xmlns:p14="http://schemas.microsoft.com/office/powerpoint/2010/main" val="4120976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9C66-DC7E-4DDF-AA8D-5D9827443CF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9ED1F44-7549-4E10-BDB3-6B6A792C87F7}"/>
              </a:ext>
            </a:extLst>
          </p:cNvPr>
          <p:cNvSpPr>
            <a:spLocks noGrp="1"/>
          </p:cNvSpPr>
          <p:nvPr>
            <p:ph idx="1"/>
          </p:nvPr>
        </p:nvSpPr>
        <p:spPr/>
        <p:txBody>
          <a:bodyPr/>
          <a:lstStyle/>
          <a:p>
            <a:endParaRPr lang="en-GB" dirty="0"/>
          </a:p>
        </p:txBody>
      </p:sp>
      <p:pic>
        <p:nvPicPr>
          <p:cNvPr id="2050" name="Picture 2" descr="Three Comets broke up soon after taking off in 1953 and 1954 (Getty Images)">
            <a:extLst>
              <a:ext uri="{FF2B5EF4-FFF2-40B4-BE49-F238E27FC236}">
                <a16:creationId xmlns:a16="http://schemas.microsoft.com/office/drawing/2014/main" id="{4E7C35DC-D532-49CD-892E-7AAD835B5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5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44E854-DEDF-4296-AF9E-70225FE1F04D}"/>
              </a:ext>
            </a:extLst>
          </p:cNvPr>
          <p:cNvSpPr txBox="1"/>
          <p:nvPr/>
        </p:nvSpPr>
        <p:spPr>
          <a:xfrm>
            <a:off x="-6468" y="6873517"/>
            <a:ext cx="12367163" cy="1323439"/>
          </a:xfrm>
          <a:prstGeom prst="rect">
            <a:avLst/>
          </a:prstGeom>
          <a:noFill/>
        </p:spPr>
        <p:txBody>
          <a:bodyPr wrap="square">
            <a:spAutoFit/>
          </a:bodyPr>
          <a:lstStyle/>
          <a:p>
            <a:r>
              <a:rPr lang="en-GB" sz="4000" dirty="0">
                <a:solidFill>
                  <a:schemeClr val="tx1"/>
                </a:solidFill>
                <a:hlinkClick r:id="rId4">
                  <a:extLst>
                    <a:ext uri="{A12FA001-AC4F-418D-AE19-62706E023703}">
                      <ahyp:hlinkClr xmlns:ahyp="http://schemas.microsoft.com/office/drawing/2018/hyperlinkcolor" val="tx"/>
                    </a:ext>
                  </a:extLst>
                </a:hlinkClick>
              </a:rPr>
              <a:t>The crashes that changed plane designs forever - BBC Future</a:t>
            </a:r>
            <a:endParaRPr lang="en-GB" sz="4000" dirty="0">
              <a:solidFill>
                <a:schemeClr val="tx1"/>
              </a:solidFill>
            </a:endParaRPr>
          </a:p>
        </p:txBody>
      </p:sp>
    </p:spTree>
    <p:extLst>
      <p:ext uri="{BB962C8B-B14F-4D97-AF65-F5344CB8AC3E}">
        <p14:creationId xmlns:p14="http://schemas.microsoft.com/office/powerpoint/2010/main" val="4163391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31F253A-B017-4AF0-93A9-D6F669A79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00"/>
          <a:stretch/>
        </p:blipFill>
        <p:spPr bwMode="auto">
          <a:xfrm>
            <a:off x="5636" y="0"/>
            <a:ext cx="12186364" cy="6896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31C3884-D2F5-4A40-BEED-BF7D68356CCE}"/>
              </a:ext>
            </a:extLst>
          </p:cNvPr>
          <p:cNvSpPr txBox="1"/>
          <p:nvPr/>
        </p:nvSpPr>
        <p:spPr>
          <a:xfrm>
            <a:off x="0" y="7533456"/>
            <a:ext cx="12186364" cy="1077218"/>
          </a:xfrm>
          <a:prstGeom prst="rect">
            <a:avLst/>
          </a:prstGeom>
          <a:noFill/>
        </p:spPr>
        <p:txBody>
          <a:bodyPr wrap="square">
            <a:spAutoFit/>
          </a:bodyPr>
          <a:lstStyle/>
          <a:p>
            <a:r>
              <a:rPr lang="en-GB" sz="3200" dirty="0">
                <a:solidFill>
                  <a:schemeClr val="tx1"/>
                </a:solidFill>
                <a:hlinkClick r:id="rId4">
                  <a:extLst>
                    <a:ext uri="{A12FA001-AC4F-418D-AE19-62706E023703}">
                      <ahyp:hlinkClr xmlns:ahyp="http://schemas.microsoft.com/office/drawing/2018/hyperlinkcolor" val="tx"/>
                    </a:ext>
                  </a:extLst>
                </a:hlinkClick>
              </a:rPr>
              <a:t>The Space Shuttle Challenger Explosion and the O-ring (priceonomics.com)</a:t>
            </a:r>
            <a:endParaRPr lang="en-GB" sz="3200" dirty="0">
              <a:solidFill>
                <a:schemeClr val="tx1"/>
              </a:solidFill>
            </a:endParaRPr>
          </a:p>
        </p:txBody>
      </p:sp>
    </p:spTree>
    <p:extLst>
      <p:ext uri="{BB962C8B-B14F-4D97-AF65-F5344CB8AC3E}">
        <p14:creationId xmlns:p14="http://schemas.microsoft.com/office/powerpoint/2010/main" val="247290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260A6-327F-44E2-B944-7B77DAE6AE8F}"/>
              </a:ext>
            </a:extLst>
          </p:cNvPr>
          <p:cNvPicPr>
            <a:picLocks noChangeAspect="1"/>
          </p:cNvPicPr>
          <p:nvPr/>
        </p:nvPicPr>
        <p:blipFill rotWithShape="1">
          <a:blip r:embed="rId2"/>
          <a:srcRect l="81428"/>
          <a:stretch/>
        </p:blipFill>
        <p:spPr>
          <a:xfrm>
            <a:off x="-11477" y="0"/>
            <a:ext cx="2264283" cy="6858000"/>
          </a:xfrm>
          <a:prstGeom prst="rect">
            <a:avLst/>
          </a:prstGeom>
        </p:spPr>
      </p:pic>
      <p:sp>
        <p:nvSpPr>
          <p:cNvPr id="4" name="TextBox 3"/>
          <p:cNvSpPr txBox="1"/>
          <p:nvPr/>
        </p:nvSpPr>
        <p:spPr>
          <a:xfrm>
            <a:off x="2135560" y="1268760"/>
            <a:ext cx="9721080" cy="6063198"/>
          </a:xfrm>
          <a:prstGeom prst="rect">
            <a:avLst/>
          </a:prstGeom>
          <a:noFill/>
        </p:spPr>
        <p:txBody>
          <a:bodyPr wrap="square" rtlCol="0">
            <a:spAutoFit/>
          </a:bodyPr>
          <a:lstStyle/>
          <a:p>
            <a:pPr algn="ctr"/>
            <a:r>
              <a:rPr lang="en-GB" sz="6000" dirty="0">
                <a:solidFill>
                  <a:schemeClr val="tx1"/>
                </a:solidFill>
                <a:latin typeface="Brandon Grotesque Medium" panose="020B0603020203060202" pitchFamily="34" charset="0"/>
              </a:rPr>
              <a:t>[</a:t>
            </a:r>
            <a:r>
              <a:rPr lang="en-GB" sz="6000" dirty="0">
                <a:solidFill>
                  <a:srgbClr val="FF0000"/>
                </a:solidFill>
                <a:highlight>
                  <a:srgbClr val="FFFF00"/>
                </a:highlight>
                <a:latin typeface="Brandon Grotesque Medium" panose="020B0603020203060202" pitchFamily="34" charset="0"/>
              </a:rPr>
              <a:t>Introduce yourself, add a few interesting images from your research or what you have done]</a:t>
            </a:r>
          </a:p>
          <a:p>
            <a:pPr algn="ctr"/>
            <a:endParaRPr lang="en-GB" sz="6000" dirty="0">
              <a:solidFill>
                <a:schemeClr val="tx1"/>
              </a:solidFill>
              <a:latin typeface="Brandon Grotesque Medium" panose="020B0603020203060202" pitchFamily="34" charset="0"/>
            </a:endParaRPr>
          </a:p>
          <a:p>
            <a:endParaRPr lang="en-GB" sz="4400" dirty="0">
              <a:solidFill>
                <a:schemeClr val="tx1"/>
              </a:solidFill>
              <a:latin typeface="Brandon Grotesque Medium" panose="020B0603020203060202" pitchFamily="34" charset="0"/>
            </a:endParaRPr>
          </a:p>
          <a:p>
            <a:endParaRPr lang="en-GB" sz="4400" dirty="0">
              <a:solidFill>
                <a:schemeClr val="tx1"/>
              </a:solidFill>
              <a:latin typeface="Brandon Grotesque Medium" panose="020B0603020203060202" pitchFamily="34" charset="0"/>
            </a:endParaRPr>
          </a:p>
        </p:txBody>
      </p:sp>
    </p:spTree>
    <p:extLst>
      <p:ext uri="{BB962C8B-B14F-4D97-AF65-F5344CB8AC3E}">
        <p14:creationId xmlns:p14="http://schemas.microsoft.com/office/powerpoint/2010/main" val="178578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06CC74-DBA0-49EA-8AC6-BD92BE2C3542}"/>
              </a:ext>
            </a:extLst>
          </p:cNvPr>
          <p:cNvPicPr>
            <a:picLocks noChangeAspect="1"/>
          </p:cNvPicPr>
          <p:nvPr/>
        </p:nvPicPr>
        <p:blipFill rotWithShape="1">
          <a:blip r:embed="rId2"/>
          <a:srcRect l="81428"/>
          <a:stretch/>
        </p:blipFill>
        <p:spPr>
          <a:xfrm>
            <a:off x="-11477" y="0"/>
            <a:ext cx="2264283" cy="6858000"/>
          </a:xfrm>
          <a:prstGeom prst="rect">
            <a:avLst/>
          </a:prstGeom>
        </p:spPr>
      </p:pic>
      <p:sp>
        <p:nvSpPr>
          <p:cNvPr id="5" name="TextBox 4"/>
          <p:cNvSpPr txBox="1"/>
          <p:nvPr/>
        </p:nvSpPr>
        <p:spPr>
          <a:xfrm>
            <a:off x="1703512" y="2708920"/>
            <a:ext cx="10164801" cy="1323439"/>
          </a:xfrm>
          <a:prstGeom prst="rect">
            <a:avLst/>
          </a:prstGeom>
          <a:noFill/>
        </p:spPr>
        <p:txBody>
          <a:bodyPr wrap="square" rtlCol="0">
            <a:spAutoFit/>
          </a:bodyPr>
          <a:lstStyle/>
          <a:p>
            <a:pPr algn="ctr"/>
            <a:r>
              <a:rPr lang="en-GB" sz="4000" dirty="0">
                <a:solidFill>
                  <a:schemeClr val="tx1"/>
                </a:solidFill>
                <a:latin typeface="Brandon Grotesque Medium" panose="020B0603020203060202" pitchFamily="34" charset="0"/>
                <a:hlinkClick r:id="rId3"/>
              </a:rPr>
              <a:t>https://www.youtube.com/watch?v=q_agKY6JJYg</a:t>
            </a:r>
            <a:r>
              <a:rPr lang="en-GB" sz="4000" dirty="0">
                <a:solidFill>
                  <a:schemeClr val="tx1"/>
                </a:solidFill>
                <a:latin typeface="Brandon Grotesque Medium" panose="020B0603020203060202" pitchFamily="34" charset="0"/>
              </a:rPr>
              <a:t> (Discover Materials video)</a:t>
            </a:r>
            <a:endParaRPr lang="en-GB" dirty="0">
              <a:solidFill>
                <a:schemeClr val="tx1"/>
              </a:solidFill>
              <a:latin typeface="Brandon Grotesque Medium" panose="020B0603020203060202" pitchFamily="34" charset="0"/>
            </a:endParaRPr>
          </a:p>
        </p:txBody>
      </p:sp>
    </p:spTree>
    <p:extLst>
      <p:ext uri="{BB962C8B-B14F-4D97-AF65-F5344CB8AC3E}">
        <p14:creationId xmlns:p14="http://schemas.microsoft.com/office/powerpoint/2010/main" val="1478919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D1CAE2A-256A-4C6B-A00A-DF348FFC6384}"/>
              </a:ext>
            </a:extLst>
          </p:cNvPr>
          <p:cNvPicPr>
            <a:picLocks noChangeAspect="1"/>
          </p:cNvPicPr>
          <p:nvPr/>
        </p:nvPicPr>
        <p:blipFill rotWithShape="1">
          <a:blip r:embed="rId4"/>
          <a:srcRect l="62558" r="3973"/>
          <a:stretch/>
        </p:blipFill>
        <p:spPr>
          <a:xfrm>
            <a:off x="8104686" y="8453"/>
            <a:ext cx="4076701" cy="6858000"/>
          </a:xfrm>
          <a:prstGeom prst="rect">
            <a:avLst/>
          </a:prstGeom>
        </p:spPr>
      </p:pic>
      <p:sp>
        <p:nvSpPr>
          <p:cNvPr id="17" name="Rectangle 16"/>
          <p:cNvSpPr/>
          <p:nvPr/>
        </p:nvSpPr>
        <p:spPr>
          <a:xfrm>
            <a:off x="777405" y="1069266"/>
            <a:ext cx="2232000" cy="923330"/>
          </a:xfrm>
          <a:prstGeom prst="rect">
            <a:avLst/>
          </a:prstGeom>
        </p:spPr>
        <p:txBody>
          <a:bodyPr wrap="square">
            <a:spAutoFit/>
          </a:bodyPr>
          <a:lstStyle/>
          <a:p>
            <a:pPr marL="285750" indent="-285750">
              <a:spcAft>
                <a:spcPts val="0"/>
              </a:spcAft>
              <a:buFont typeface="Arial" panose="020B0604020202020204" pitchFamily="34" charset="0"/>
              <a:buChar char="•"/>
            </a:pPr>
            <a:endParaRPr lang="en-GB" sz="1800" dirty="0">
              <a:solidFill>
                <a:schemeClr val="tx1"/>
              </a:solidFill>
              <a:latin typeface="Brandon Grotesque Medium" panose="020B0603020203060202" pitchFamily="34" charset="0"/>
              <a:ea typeface="Calibri" panose="020F0502020204030204" pitchFamily="34" charset="0"/>
            </a:endParaRPr>
          </a:p>
          <a:p>
            <a:pPr marL="285750" indent="-285750">
              <a:spcAft>
                <a:spcPts val="0"/>
              </a:spcAft>
              <a:buFont typeface="Arial" panose="020B0604020202020204" pitchFamily="34" charset="0"/>
              <a:buChar char="•"/>
            </a:pPr>
            <a:endParaRPr lang="en-GB" sz="1800" b="1" dirty="0">
              <a:solidFill>
                <a:schemeClr val="tx1"/>
              </a:solidFill>
              <a:latin typeface="Brandon Grotesque Medium" panose="020B0603020203060202" pitchFamily="34" charset="0"/>
              <a:ea typeface="Calibri" panose="020F0502020204030204" pitchFamily="34" charset="0"/>
            </a:endParaRPr>
          </a:p>
          <a:p>
            <a:pPr marL="285750" indent="-285750">
              <a:spcAft>
                <a:spcPts val="0"/>
              </a:spcAft>
              <a:buFont typeface="Arial" panose="020B0604020202020204" pitchFamily="34" charset="0"/>
              <a:buChar char="•"/>
            </a:pPr>
            <a:endParaRPr lang="en-GB" sz="1800" b="1" dirty="0">
              <a:solidFill>
                <a:schemeClr val="tx1"/>
              </a:solidFill>
              <a:latin typeface="Brandon Grotesque Medium" panose="020B0603020203060202" pitchFamily="34" charset="0"/>
              <a:ea typeface="Calibri" panose="020F0502020204030204" pitchFamily="34" charset="0"/>
            </a:endParaRPr>
          </a:p>
        </p:txBody>
      </p:sp>
      <p:graphicFrame>
        <p:nvGraphicFramePr>
          <p:cNvPr id="10" name="Object 9"/>
          <p:cNvGraphicFramePr>
            <a:graphicFrameLocks noChangeAspect="1"/>
          </p:cNvGraphicFramePr>
          <p:nvPr/>
        </p:nvGraphicFramePr>
        <p:xfrm>
          <a:off x="767408" y="1229999"/>
          <a:ext cx="2232000" cy="3158295"/>
        </p:xfrm>
        <a:graphic>
          <a:graphicData uri="http://schemas.openxmlformats.org/presentationml/2006/ole">
            <mc:AlternateContent xmlns:mc="http://schemas.openxmlformats.org/markup-compatibility/2006">
              <mc:Choice xmlns:v="urn:schemas-microsoft-com:vml" Requires="v">
                <p:oleObj spid="_x0000_s3076" name="Acrobat Document" r:id="rId5" imgW="5667353" imgH="8019935" progId="AcroExch.Document.DC">
                  <p:embed/>
                </p:oleObj>
              </mc:Choice>
              <mc:Fallback>
                <p:oleObj name="Acrobat Document" r:id="rId5" imgW="5667353" imgH="8019935" progId="AcroExch.Document.DC">
                  <p:embed/>
                  <p:pic>
                    <p:nvPicPr>
                      <p:cNvPr id="10" name="Object 9"/>
                      <p:cNvPicPr/>
                      <p:nvPr/>
                    </p:nvPicPr>
                    <p:blipFill>
                      <a:blip r:embed="rId6"/>
                      <a:stretch>
                        <a:fillRect/>
                      </a:stretch>
                    </p:blipFill>
                    <p:spPr>
                      <a:xfrm>
                        <a:off x="767408" y="1229999"/>
                        <a:ext cx="2232000" cy="3158295"/>
                      </a:xfrm>
                      <a:prstGeom prst="rect">
                        <a:avLst/>
                      </a:prstGeom>
                      <a:ln>
                        <a:solidFill>
                          <a:schemeClr val="tx1"/>
                        </a:solidFill>
                      </a:ln>
                    </p:spPr>
                  </p:pic>
                </p:oleObj>
              </mc:Fallback>
            </mc:AlternateContent>
          </a:graphicData>
        </a:graphic>
      </p:graphicFrame>
      <p:graphicFrame>
        <p:nvGraphicFramePr>
          <p:cNvPr id="15" name="Object 14"/>
          <p:cNvGraphicFramePr>
            <a:graphicFrameLocks noChangeAspect="1"/>
          </p:cNvGraphicFramePr>
          <p:nvPr/>
        </p:nvGraphicFramePr>
        <p:xfrm>
          <a:off x="3616971" y="1190770"/>
          <a:ext cx="2232000" cy="3158295"/>
        </p:xfrm>
        <a:graphic>
          <a:graphicData uri="http://schemas.openxmlformats.org/presentationml/2006/ole">
            <mc:AlternateContent xmlns:mc="http://schemas.openxmlformats.org/markup-compatibility/2006">
              <mc:Choice xmlns:v="urn:schemas-microsoft-com:vml" Requires="v">
                <p:oleObj spid="_x0000_s3077" name="Acrobat Document" r:id="rId7" imgW="5667353" imgH="8019935" progId="AcroExch.Document.DC">
                  <p:embed/>
                </p:oleObj>
              </mc:Choice>
              <mc:Fallback>
                <p:oleObj name="Acrobat Document" r:id="rId7" imgW="5667353" imgH="8019935" progId="AcroExch.Document.DC">
                  <p:embed/>
                  <p:pic>
                    <p:nvPicPr>
                      <p:cNvPr id="15" name="Object 14"/>
                      <p:cNvPicPr/>
                      <p:nvPr/>
                    </p:nvPicPr>
                    <p:blipFill>
                      <a:blip r:embed="rId8"/>
                      <a:stretch>
                        <a:fillRect/>
                      </a:stretch>
                    </p:blipFill>
                    <p:spPr>
                      <a:xfrm>
                        <a:off x="3616971" y="1190770"/>
                        <a:ext cx="2232000" cy="3158295"/>
                      </a:xfrm>
                      <a:prstGeom prst="rect">
                        <a:avLst/>
                      </a:prstGeom>
                      <a:ln>
                        <a:solidFill>
                          <a:schemeClr val="tx1"/>
                        </a:solidFill>
                      </a:ln>
                    </p:spPr>
                  </p:pic>
                </p:oleObj>
              </mc:Fallback>
            </mc:AlternateContent>
          </a:graphicData>
        </a:graphic>
      </p:graphicFrame>
      <p:sp>
        <p:nvSpPr>
          <p:cNvPr id="14" name="TextBox 13"/>
          <p:cNvSpPr txBox="1"/>
          <p:nvPr/>
        </p:nvSpPr>
        <p:spPr>
          <a:xfrm>
            <a:off x="136138" y="240085"/>
            <a:ext cx="9220200" cy="1077218"/>
          </a:xfrm>
          <a:prstGeom prst="rect">
            <a:avLst/>
          </a:prstGeom>
          <a:noFill/>
        </p:spPr>
        <p:txBody>
          <a:bodyPr wrap="square" rtlCol="0">
            <a:spAutoFit/>
          </a:bodyPr>
          <a:lstStyle/>
          <a:p>
            <a:r>
              <a:rPr lang="en-GB" sz="3600" dirty="0">
                <a:solidFill>
                  <a:schemeClr val="tx1"/>
                </a:solidFill>
                <a:latin typeface="Brandon Grotesque Medium" panose="020B0603020203060202" pitchFamily="34" charset="0"/>
              </a:rPr>
              <a:t>Where can MSE take you?</a:t>
            </a:r>
          </a:p>
          <a:p>
            <a:endParaRPr lang="en-GB" dirty="0">
              <a:solidFill>
                <a:schemeClr val="tx1"/>
              </a:solidFill>
              <a:latin typeface="Brandon Grotesque Medium" panose="020B0603020203060202" pitchFamily="34" charset="0"/>
            </a:endParaRPr>
          </a:p>
        </p:txBody>
      </p:sp>
      <p:sp>
        <p:nvSpPr>
          <p:cNvPr id="21" name="TextBox 20"/>
          <p:cNvSpPr txBox="1"/>
          <p:nvPr/>
        </p:nvSpPr>
        <p:spPr>
          <a:xfrm>
            <a:off x="7984276" y="496716"/>
            <a:ext cx="2092960" cy="923330"/>
          </a:xfrm>
          <a:prstGeom prst="rect">
            <a:avLst/>
          </a:prstGeom>
          <a:noFill/>
        </p:spPr>
        <p:txBody>
          <a:bodyPr wrap="square" rtlCol="0">
            <a:spAutoFit/>
          </a:bodyPr>
          <a:lstStyle/>
          <a:p>
            <a:r>
              <a:rPr lang="en-GB" sz="1800" dirty="0">
                <a:solidFill>
                  <a:schemeClr val="tx1"/>
                </a:solidFill>
                <a:latin typeface="Brandon Grotesque Medium" panose="020B0603020203060202" pitchFamily="34" charset="0"/>
              </a:rPr>
              <a:t>Lead Materials Engineer, </a:t>
            </a:r>
            <a:r>
              <a:rPr lang="en-GB" sz="1800" b="1" dirty="0">
                <a:solidFill>
                  <a:schemeClr val="tx1"/>
                </a:solidFill>
                <a:latin typeface="Brandon Grotesque Medium" panose="020B0603020203060202" pitchFamily="34" charset="0"/>
              </a:rPr>
              <a:t>McLaren Automotive </a:t>
            </a:r>
          </a:p>
        </p:txBody>
      </p:sp>
      <p:sp>
        <p:nvSpPr>
          <p:cNvPr id="22" name="TextBox 21"/>
          <p:cNvSpPr txBox="1"/>
          <p:nvPr/>
        </p:nvSpPr>
        <p:spPr>
          <a:xfrm>
            <a:off x="688505" y="5389125"/>
            <a:ext cx="5354107" cy="1477328"/>
          </a:xfrm>
          <a:prstGeom prst="rect">
            <a:avLst/>
          </a:prstGeom>
          <a:noFill/>
        </p:spPr>
        <p:txBody>
          <a:bodyPr wrap="square" rtlCol="0">
            <a:spAutoFit/>
          </a:bodyPr>
          <a:lstStyle/>
          <a:p>
            <a:r>
              <a:rPr lang="en-GB" sz="3200" b="1" dirty="0">
                <a:solidFill>
                  <a:schemeClr val="tx1"/>
                </a:solidFill>
                <a:latin typeface="Brandon Grotesque Medium" panose="020B0603020203060202" pitchFamily="34" charset="0"/>
              </a:rPr>
              <a:t>More careers info</a:t>
            </a:r>
          </a:p>
          <a:p>
            <a:r>
              <a:rPr lang="en-GB" sz="2000" dirty="0">
                <a:solidFill>
                  <a:schemeClr val="tx1"/>
                </a:solidFill>
                <a:latin typeface="Brandon Grotesque Medium" panose="020B0603020203060202" pitchFamily="34" charset="0"/>
              </a:rPr>
              <a:t>www.youtube.com/c/DiscoverMaterials</a:t>
            </a:r>
          </a:p>
          <a:p>
            <a:r>
              <a:rPr lang="en-GB" sz="2000" dirty="0">
                <a:solidFill>
                  <a:schemeClr val="tx1"/>
                </a:solidFill>
                <a:latin typeface="Brandon Grotesque Medium" panose="020B0603020203060202" pitchFamily="34" charset="0"/>
              </a:rPr>
              <a:t>www.discovermaterials.co.uk </a:t>
            </a:r>
          </a:p>
          <a:p>
            <a:endParaRPr lang="en-GB" sz="1800" b="1" dirty="0">
              <a:solidFill>
                <a:schemeClr val="tx1"/>
              </a:solidFill>
              <a:latin typeface="Brandon Grotesque Medium" panose="020B0603020203060202" pitchFamily="34" charset="0"/>
            </a:endParaRPr>
          </a:p>
        </p:txBody>
      </p:sp>
      <p:grpSp>
        <p:nvGrpSpPr>
          <p:cNvPr id="11" name="Group 10"/>
          <p:cNvGrpSpPr/>
          <p:nvPr/>
        </p:nvGrpSpPr>
        <p:grpSpPr>
          <a:xfrm>
            <a:off x="6205931" y="2562687"/>
            <a:ext cx="3617560" cy="1291334"/>
            <a:chOff x="7907918" y="1583675"/>
            <a:chExt cx="3617560" cy="1291334"/>
          </a:xfrm>
        </p:grpSpPr>
        <p:sp>
          <p:nvSpPr>
            <p:cNvPr id="2" name="TextBox 1"/>
            <p:cNvSpPr txBox="1"/>
            <p:nvPr/>
          </p:nvSpPr>
          <p:spPr>
            <a:xfrm>
              <a:off x="9590247" y="1583675"/>
              <a:ext cx="1935231" cy="1200329"/>
            </a:xfrm>
            <a:prstGeom prst="rect">
              <a:avLst/>
            </a:prstGeom>
            <a:noFill/>
          </p:spPr>
          <p:txBody>
            <a:bodyPr wrap="square" rtlCol="0">
              <a:spAutoFit/>
            </a:bodyPr>
            <a:lstStyle/>
            <a:p>
              <a:r>
                <a:rPr lang="en-GB" sz="1800" dirty="0">
                  <a:solidFill>
                    <a:schemeClr val="tx1"/>
                  </a:solidFill>
                  <a:latin typeface="Brandon Grotesque Medium" panose="020B0603020203060202" pitchFamily="34" charset="0"/>
                </a:rPr>
                <a:t>Graduate Materials Engineer, </a:t>
              </a:r>
              <a:r>
                <a:rPr lang="en-GB" sz="1800" b="1" dirty="0">
                  <a:solidFill>
                    <a:schemeClr val="tx1"/>
                  </a:solidFill>
                  <a:latin typeface="Brandon Grotesque Medium" panose="020B0603020203060202" pitchFamily="34" charset="0"/>
                </a:rPr>
                <a:t>European Space Agency</a:t>
              </a:r>
            </a:p>
          </p:txBody>
        </p:sp>
        <p:pic>
          <p:nvPicPr>
            <p:cNvPr id="9" name="Picture 8"/>
            <p:cNvPicPr>
              <a:picLocks noChangeAspect="1"/>
            </p:cNvPicPr>
            <p:nvPr/>
          </p:nvPicPr>
          <p:blipFill>
            <a:blip r:embed="rId9"/>
            <a:stretch>
              <a:fillRect/>
            </a:stretch>
          </p:blipFill>
          <p:spPr>
            <a:xfrm>
              <a:off x="7907918" y="1635822"/>
              <a:ext cx="1668136" cy="1239187"/>
            </a:xfrm>
            <a:prstGeom prst="rect">
              <a:avLst/>
            </a:prstGeom>
            <a:ln>
              <a:solidFill>
                <a:schemeClr val="tx1"/>
              </a:solidFill>
            </a:ln>
          </p:spPr>
        </p:pic>
      </p:grpSp>
      <p:grpSp>
        <p:nvGrpSpPr>
          <p:cNvPr id="16" name="Group 15"/>
          <p:cNvGrpSpPr/>
          <p:nvPr/>
        </p:nvGrpSpPr>
        <p:grpSpPr>
          <a:xfrm>
            <a:off x="5347104" y="4458688"/>
            <a:ext cx="2092960" cy="2033105"/>
            <a:chOff x="7468054" y="4430507"/>
            <a:chExt cx="2092960" cy="2033105"/>
          </a:xfrm>
        </p:grpSpPr>
        <p:sp>
          <p:nvSpPr>
            <p:cNvPr id="20" name="TextBox 19"/>
            <p:cNvSpPr txBox="1"/>
            <p:nvPr/>
          </p:nvSpPr>
          <p:spPr>
            <a:xfrm>
              <a:off x="7468054" y="6094280"/>
              <a:ext cx="2092960" cy="369332"/>
            </a:xfrm>
            <a:prstGeom prst="rect">
              <a:avLst/>
            </a:prstGeom>
            <a:noFill/>
          </p:spPr>
          <p:txBody>
            <a:bodyPr wrap="square" rtlCol="0">
              <a:spAutoFit/>
            </a:bodyPr>
            <a:lstStyle/>
            <a:p>
              <a:r>
                <a:rPr lang="en-GB" sz="1800" dirty="0">
                  <a:solidFill>
                    <a:schemeClr val="tx1"/>
                  </a:solidFill>
                  <a:latin typeface="Brandon Grotesque Medium" panose="020B0603020203060202" pitchFamily="34" charset="0"/>
                </a:rPr>
                <a:t>CEO of Space Blue </a:t>
              </a:r>
            </a:p>
          </p:txBody>
        </p:sp>
        <p:pic>
          <p:nvPicPr>
            <p:cNvPr id="13" name="Picture 12"/>
            <p:cNvPicPr>
              <a:picLocks noChangeAspect="1"/>
            </p:cNvPicPr>
            <p:nvPr/>
          </p:nvPicPr>
          <p:blipFill>
            <a:blip r:embed="rId10"/>
            <a:stretch>
              <a:fillRect/>
            </a:stretch>
          </p:blipFill>
          <p:spPr>
            <a:xfrm>
              <a:off x="7562547" y="4430507"/>
              <a:ext cx="1851424" cy="1641469"/>
            </a:xfrm>
            <a:prstGeom prst="rect">
              <a:avLst/>
            </a:prstGeom>
            <a:ln>
              <a:solidFill>
                <a:schemeClr val="tx1"/>
              </a:solidFill>
            </a:ln>
          </p:spPr>
        </p:pic>
      </p:grpSp>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Effect>
                      <a14:brightnessContrast bright="40000" contrast="-20000"/>
                    </a14:imgEffect>
                  </a14:imgLayer>
                </a14:imgProps>
              </a:ext>
            </a:extLst>
          </a:blip>
          <a:stretch>
            <a:fillRect/>
          </a:stretch>
        </p:blipFill>
        <p:spPr>
          <a:xfrm>
            <a:off x="6205931" y="588298"/>
            <a:ext cx="1668136" cy="1634939"/>
          </a:xfrm>
          <a:prstGeom prst="rect">
            <a:avLst/>
          </a:prstGeom>
          <a:ln>
            <a:solidFill>
              <a:schemeClr val="tx1"/>
            </a:solidFill>
          </a:ln>
        </p:spPr>
      </p:pic>
      <p:grpSp>
        <p:nvGrpSpPr>
          <p:cNvPr id="24" name="Group 23"/>
          <p:cNvGrpSpPr/>
          <p:nvPr/>
        </p:nvGrpSpPr>
        <p:grpSpPr>
          <a:xfrm>
            <a:off x="7490874" y="4453753"/>
            <a:ext cx="2092960" cy="2352966"/>
            <a:chOff x="8307765" y="2615068"/>
            <a:chExt cx="2092960" cy="2352966"/>
          </a:xfrm>
        </p:grpSpPr>
        <p:sp>
          <p:nvSpPr>
            <p:cNvPr id="19" name="TextBox 18"/>
            <p:cNvSpPr txBox="1"/>
            <p:nvPr/>
          </p:nvSpPr>
          <p:spPr>
            <a:xfrm>
              <a:off x="8307765" y="4321703"/>
              <a:ext cx="2092960" cy="646331"/>
            </a:xfrm>
            <a:prstGeom prst="rect">
              <a:avLst/>
            </a:prstGeom>
            <a:noFill/>
          </p:spPr>
          <p:txBody>
            <a:bodyPr wrap="square" rtlCol="0">
              <a:spAutoFit/>
            </a:bodyPr>
            <a:lstStyle/>
            <a:p>
              <a:r>
                <a:rPr lang="en-GB" sz="1800" dirty="0">
                  <a:solidFill>
                    <a:schemeClr val="tx1"/>
                  </a:solidFill>
                  <a:latin typeface="Brandon Grotesque Medium" panose="020B0603020203060202" pitchFamily="34" charset="0"/>
                </a:rPr>
                <a:t>Graduate Materials Engineer, </a:t>
              </a:r>
              <a:r>
                <a:rPr lang="en-GB" sz="1800" b="1" dirty="0">
                  <a:solidFill>
                    <a:schemeClr val="tx1"/>
                  </a:solidFill>
                  <a:latin typeface="Brandon Grotesque Medium" panose="020B0603020203060202" pitchFamily="34" charset="0"/>
                </a:rPr>
                <a:t>Dyson</a:t>
              </a:r>
            </a:p>
          </p:txBody>
        </p:sp>
        <p:pic>
          <p:nvPicPr>
            <p:cNvPr id="23" name="Picture 22"/>
            <p:cNvPicPr>
              <a:picLocks noChangeAspect="1"/>
            </p:cNvPicPr>
            <p:nvPr/>
          </p:nvPicPr>
          <p:blipFill>
            <a:blip r:embed="rId13"/>
            <a:stretch>
              <a:fillRect/>
            </a:stretch>
          </p:blipFill>
          <p:spPr>
            <a:xfrm>
              <a:off x="8564617" y="2615068"/>
              <a:ext cx="1354364" cy="1670148"/>
            </a:xfrm>
            <a:prstGeom prst="rect">
              <a:avLst/>
            </a:prstGeom>
            <a:ln>
              <a:solidFill>
                <a:schemeClr val="tx1"/>
              </a:solidFill>
            </a:ln>
          </p:spPr>
        </p:pic>
      </p:grpSp>
      <p:sp>
        <p:nvSpPr>
          <p:cNvPr id="26" name="Rectangle 25"/>
          <p:cNvSpPr/>
          <p:nvPr/>
        </p:nvSpPr>
        <p:spPr>
          <a:xfrm>
            <a:off x="704039" y="4563651"/>
            <a:ext cx="1987916" cy="646331"/>
          </a:xfrm>
          <a:prstGeom prst="rect">
            <a:avLst/>
          </a:prstGeom>
        </p:spPr>
        <p:txBody>
          <a:bodyPr wrap="none">
            <a:spAutoFit/>
          </a:bodyPr>
          <a:lstStyle/>
          <a:p>
            <a:r>
              <a:rPr lang="en-GB" sz="1800" dirty="0">
                <a:solidFill>
                  <a:schemeClr val="tx1"/>
                </a:solidFill>
                <a:latin typeface="Brandon Grotesque Medium" panose="020B0603020203060202" pitchFamily="34" charset="0"/>
              </a:rPr>
              <a:t>Materials Engineer, </a:t>
            </a:r>
          </a:p>
          <a:p>
            <a:r>
              <a:rPr lang="en-GB" sz="1800" b="1" dirty="0">
                <a:solidFill>
                  <a:schemeClr val="tx1"/>
                </a:solidFill>
                <a:latin typeface="Brandon Grotesque Medium" panose="020B0603020203060202" pitchFamily="34" charset="0"/>
              </a:rPr>
              <a:t>AWE</a:t>
            </a:r>
          </a:p>
        </p:txBody>
      </p:sp>
      <p:sp>
        <p:nvSpPr>
          <p:cNvPr id="27" name="Rectangle 26"/>
          <p:cNvSpPr/>
          <p:nvPr/>
        </p:nvSpPr>
        <p:spPr>
          <a:xfrm>
            <a:off x="3478654" y="4505505"/>
            <a:ext cx="2370318" cy="646331"/>
          </a:xfrm>
          <a:prstGeom prst="rect">
            <a:avLst/>
          </a:prstGeom>
        </p:spPr>
        <p:txBody>
          <a:bodyPr wrap="square">
            <a:spAutoFit/>
          </a:bodyPr>
          <a:lstStyle/>
          <a:p>
            <a:r>
              <a:rPr lang="en-GB" sz="1800" dirty="0">
                <a:solidFill>
                  <a:schemeClr val="tx1"/>
                </a:solidFill>
                <a:latin typeface="Brandon Grotesque Medium" panose="020B0603020203060202" pitchFamily="34" charset="0"/>
              </a:rPr>
              <a:t>Engineer, </a:t>
            </a:r>
            <a:r>
              <a:rPr lang="en-GB" sz="1800" b="1" dirty="0">
                <a:solidFill>
                  <a:schemeClr val="tx1"/>
                </a:solidFill>
                <a:latin typeface="Brandon Grotesque Medium" panose="020B0603020203060202" pitchFamily="34" charset="0"/>
              </a:rPr>
              <a:t>Bentley Motors</a:t>
            </a:r>
          </a:p>
        </p:txBody>
      </p:sp>
    </p:spTree>
    <p:extLst>
      <p:ext uri="{BB962C8B-B14F-4D97-AF65-F5344CB8AC3E}">
        <p14:creationId xmlns:p14="http://schemas.microsoft.com/office/powerpoint/2010/main" val="23797241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5335" y="155497"/>
            <a:ext cx="12077848" cy="6735724"/>
            <a:chOff x="105335" y="254654"/>
            <a:chExt cx="12077848" cy="6735724"/>
          </a:xfrm>
        </p:grpSpPr>
        <p:pic>
          <p:nvPicPr>
            <p:cNvPr id="40" name="Picture 2" descr="https://lh6.googleusercontent.com/5EBAAMlyluZfDxYx2B5-HhEqsuPlVmBFvpNTALTM7ckoVE_-HOMeQCy1QveVdFUp9AN2HJnALhIHOlIjQtBi3QCICXQDU9RbHbwU34YlzhqDZB3iDJViG8yLOv7P3m4lNkdtSQW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576" y="1795479"/>
              <a:ext cx="4634843"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952025">
              <a:off x="9158669" y="2016621"/>
              <a:ext cx="1154707"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Automotive </a:t>
              </a:r>
              <a:r>
                <a:rPr lang="en-GB" sz="1600" dirty="0">
                  <a:latin typeface="Brandon Grotesque Medium" panose="020B0603020203060202" pitchFamily="34" charset="0"/>
                </a:rPr>
                <a:t>Materials </a:t>
              </a:r>
            </a:p>
          </p:txBody>
        </p:sp>
        <p:sp>
          <p:nvSpPr>
            <p:cNvPr id="13" name="Rectangle 12"/>
            <p:cNvSpPr/>
            <p:nvPr/>
          </p:nvSpPr>
          <p:spPr>
            <a:xfrm rot="21233481">
              <a:off x="3192914" y="506395"/>
              <a:ext cx="1562636"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Nuclear</a:t>
              </a:r>
              <a:r>
                <a:rPr lang="en-GB" sz="1600" dirty="0">
                  <a:latin typeface="Brandon Grotesque Medium" panose="020B0603020203060202" pitchFamily="34" charset="0"/>
                </a:rPr>
                <a:t> Science and Materials </a:t>
              </a:r>
            </a:p>
          </p:txBody>
        </p:sp>
        <p:sp>
          <p:nvSpPr>
            <p:cNvPr id="14" name="Rectangle 13"/>
            <p:cNvSpPr/>
            <p:nvPr/>
          </p:nvSpPr>
          <p:spPr>
            <a:xfrm rot="21165919">
              <a:off x="9964998" y="4263486"/>
              <a:ext cx="1687653"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Biomaterials</a:t>
              </a:r>
              <a:r>
                <a:rPr lang="en-GB" sz="1600" dirty="0">
                  <a:latin typeface="Brandon Grotesque Medium" panose="020B0603020203060202" pitchFamily="34" charset="0"/>
                </a:rPr>
                <a:t> Science and Engineering </a:t>
              </a:r>
            </a:p>
          </p:txBody>
        </p:sp>
        <p:sp>
          <p:nvSpPr>
            <p:cNvPr id="15" name="Rectangle 14"/>
            <p:cNvSpPr/>
            <p:nvPr/>
          </p:nvSpPr>
          <p:spPr>
            <a:xfrm rot="21140524">
              <a:off x="1221848" y="3962354"/>
              <a:ext cx="1508936"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Biomedical </a:t>
              </a:r>
              <a:r>
                <a:rPr lang="en-GB" sz="1600" dirty="0">
                  <a:latin typeface="Brandon Grotesque Medium" panose="020B0603020203060202" pitchFamily="34" charset="0"/>
                </a:rPr>
                <a:t>Materials Science </a:t>
              </a:r>
            </a:p>
          </p:txBody>
        </p:sp>
        <p:sp>
          <p:nvSpPr>
            <p:cNvPr id="4" name="Rectangle 3"/>
            <p:cNvSpPr/>
            <p:nvPr/>
          </p:nvSpPr>
          <p:spPr>
            <a:xfrm rot="21221144">
              <a:off x="2360995" y="1536612"/>
              <a:ext cx="1561666"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Chemical </a:t>
              </a:r>
              <a:r>
                <a:rPr lang="en-GB" sz="1600" dirty="0">
                  <a:latin typeface="Brandon Grotesque Medium" panose="020B0603020203060202" pitchFamily="34" charset="0"/>
                </a:rPr>
                <a:t>and Materials Engineering</a:t>
              </a:r>
            </a:p>
          </p:txBody>
        </p:sp>
        <p:sp>
          <p:nvSpPr>
            <p:cNvPr id="16" name="Rectangle 15"/>
            <p:cNvSpPr/>
            <p:nvPr/>
          </p:nvSpPr>
          <p:spPr>
            <a:xfrm rot="21189768">
              <a:off x="105335" y="4798213"/>
              <a:ext cx="1876720" cy="997466"/>
            </a:xfrm>
            <a:prstGeom prst="rect">
              <a:avLst/>
            </a:prstGeom>
          </p:spPr>
          <p:txBody>
            <a:bodyPr wrap="square">
              <a:noAutofit/>
            </a:bodyPr>
            <a:lstStyle/>
            <a:p>
              <a:pPr algn="ctr"/>
              <a:r>
                <a:rPr lang="en-GB" sz="1600" dirty="0">
                  <a:latin typeface="Brandon Grotesque Medium" panose="020B0603020203060202" pitchFamily="34" charset="0"/>
                </a:rPr>
                <a:t>Materials Engineering with an </a:t>
              </a:r>
              <a:r>
                <a:rPr lang="en-GB" sz="1600" dirty="0">
                  <a:solidFill>
                    <a:srgbClr val="FF0000"/>
                  </a:solidFill>
                  <a:latin typeface="Brandon Grotesque Medium" panose="020B0603020203060202" pitchFamily="34" charset="0"/>
                </a:rPr>
                <a:t>International </a:t>
              </a:r>
              <a:r>
                <a:rPr lang="en-GB" sz="1600" dirty="0">
                  <a:latin typeface="Brandon Grotesque Medium" panose="020B0603020203060202" pitchFamily="34" charset="0"/>
                </a:rPr>
                <a:t>Foundation Year </a:t>
              </a:r>
            </a:p>
          </p:txBody>
        </p:sp>
        <p:sp>
          <p:nvSpPr>
            <p:cNvPr id="18" name="Rectangle 17"/>
            <p:cNvSpPr/>
            <p:nvPr/>
          </p:nvSpPr>
          <p:spPr>
            <a:xfrm>
              <a:off x="2917548" y="5874049"/>
              <a:ext cx="1663710" cy="997466"/>
            </a:xfrm>
            <a:prstGeom prst="rect">
              <a:avLst/>
            </a:prstGeom>
          </p:spPr>
          <p:txBody>
            <a:bodyPr wrap="square">
              <a:noAutofit/>
            </a:bodyPr>
            <a:lstStyle/>
            <a:p>
              <a:pPr algn="ctr"/>
              <a:r>
                <a:rPr lang="en-GB" sz="1600" dirty="0">
                  <a:latin typeface="Brandon Grotesque Medium" panose="020B0603020203060202" pitchFamily="34" charset="0"/>
                </a:rPr>
                <a:t>Materials Science &amp; Engineering </a:t>
              </a:r>
            </a:p>
          </p:txBody>
        </p:sp>
        <p:sp>
          <p:nvSpPr>
            <p:cNvPr id="19" name="Rectangle 18"/>
            <p:cNvSpPr/>
            <p:nvPr/>
          </p:nvSpPr>
          <p:spPr>
            <a:xfrm rot="1090356">
              <a:off x="10612973" y="280234"/>
              <a:ext cx="1523199" cy="997466"/>
            </a:xfrm>
            <a:prstGeom prst="rect">
              <a:avLst/>
            </a:prstGeom>
          </p:spPr>
          <p:txBody>
            <a:bodyPr wrap="square">
              <a:noAutofit/>
            </a:bodyPr>
            <a:lstStyle/>
            <a:p>
              <a:pPr algn="ctr"/>
              <a:r>
                <a:rPr lang="en-GB" sz="1600" dirty="0">
                  <a:latin typeface="Brandon Grotesque Medium" panose="020B0603020203060202" pitchFamily="34" charset="0"/>
                </a:rPr>
                <a:t>Materials Science &amp; Engineering (</a:t>
              </a:r>
              <a:r>
                <a:rPr lang="en-GB" sz="1600" dirty="0">
                  <a:solidFill>
                    <a:srgbClr val="FF0000"/>
                  </a:solidFill>
                  <a:latin typeface="Brandon Grotesque Medium" panose="020B0603020203060202" pitchFamily="34" charset="0"/>
                </a:rPr>
                <a:t>Research</a:t>
              </a:r>
              <a:r>
                <a:rPr lang="en-GB" sz="1600" dirty="0">
                  <a:latin typeface="Brandon Grotesque Medium" panose="020B0603020203060202" pitchFamily="34" charset="0"/>
                </a:rPr>
                <a:t>) </a:t>
              </a:r>
            </a:p>
          </p:txBody>
        </p:sp>
        <p:sp>
          <p:nvSpPr>
            <p:cNvPr id="22" name="Rectangle 21"/>
            <p:cNvSpPr/>
            <p:nvPr/>
          </p:nvSpPr>
          <p:spPr>
            <a:xfrm rot="536720">
              <a:off x="4898502" y="623979"/>
              <a:ext cx="3374988"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 </a:t>
              </a:r>
              <a:r>
                <a:rPr lang="en-GB" sz="1600" dirty="0">
                  <a:solidFill>
                    <a:srgbClr val="FF0000"/>
                  </a:solidFill>
                  <a:latin typeface="Brandon Grotesque Medium" panose="020B0603020203060202" pitchFamily="34" charset="0"/>
                </a:rPr>
                <a:t>Foundation</a:t>
              </a:r>
              <a:r>
                <a:rPr lang="en-GB" sz="1600" dirty="0">
                  <a:latin typeface="Brandon Grotesque Medium" panose="020B0603020203060202" pitchFamily="34" charset="0"/>
                </a:rPr>
                <a:t> Year </a:t>
              </a:r>
            </a:p>
          </p:txBody>
        </p:sp>
        <p:sp>
          <p:nvSpPr>
            <p:cNvPr id="24" name="Rectangle 23"/>
            <p:cNvSpPr/>
            <p:nvPr/>
          </p:nvSpPr>
          <p:spPr>
            <a:xfrm rot="21231535">
              <a:off x="1072677" y="254654"/>
              <a:ext cx="1830622"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 Year in </a:t>
              </a:r>
              <a:r>
                <a:rPr lang="en-GB" sz="1600" dirty="0">
                  <a:solidFill>
                    <a:srgbClr val="FF0000"/>
                  </a:solidFill>
                  <a:latin typeface="Brandon Grotesque Medium" panose="020B0603020203060202" pitchFamily="34" charset="0"/>
                </a:rPr>
                <a:t>Industry </a:t>
              </a:r>
            </a:p>
          </p:txBody>
        </p:sp>
        <p:sp>
          <p:nvSpPr>
            <p:cNvPr id="25" name="Rectangle 24"/>
            <p:cNvSpPr/>
            <p:nvPr/>
          </p:nvSpPr>
          <p:spPr>
            <a:xfrm rot="21101177">
              <a:off x="2513267" y="4275806"/>
              <a:ext cx="1317011"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Biomaterials </a:t>
              </a:r>
            </a:p>
          </p:txBody>
        </p:sp>
        <p:sp>
          <p:nvSpPr>
            <p:cNvPr id="26" name="Rectangle 25"/>
            <p:cNvSpPr/>
            <p:nvPr/>
          </p:nvSpPr>
          <p:spPr>
            <a:xfrm rot="589387">
              <a:off x="8548023" y="893741"/>
              <a:ext cx="1951159"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Corrosion </a:t>
              </a:r>
            </a:p>
          </p:txBody>
        </p:sp>
        <p:sp>
          <p:nvSpPr>
            <p:cNvPr id="27" name="Rectangle 26"/>
            <p:cNvSpPr/>
            <p:nvPr/>
          </p:nvSpPr>
          <p:spPr>
            <a:xfrm rot="20935760">
              <a:off x="282562" y="2848309"/>
              <a:ext cx="1823785"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Industrial</a:t>
              </a:r>
              <a:r>
                <a:rPr lang="en-GB" sz="1600" dirty="0">
                  <a:latin typeface="Brandon Grotesque Medium" panose="020B0603020203060202" pitchFamily="34" charset="0"/>
                </a:rPr>
                <a:t> Experience </a:t>
              </a:r>
            </a:p>
          </p:txBody>
        </p:sp>
        <p:sp>
          <p:nvSpPr>
            <p:cNvPr id="28" name="Rectangle 27"/>
            <p:cNvSpPr/>
            <p:nvPr/>
          </p:nvSpPr>
          <p:spPr>
            <a:xfrm>
              <a:off x="5309703" y="5895012"/>
              <a:ext cx="2023535"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Management </a:t>
              </a:r>
            </a:p>
          </p:txBody>
        </p:sp>
        <p:sp>
          <p:nvSpPr>
            <p:cNvPr id="29" name="Rectangle 28"/>
            <p:cNvSpPr/>
            <p:nvPr/>
          </p:nvSpPr>
          <p:spPr>
            <a:xfrm rot="20968907">
              <a:off x="9734246" y="5467123"/>
              <a:ext cx="2345985"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Management </a:t>
              </a:r>
              <a:r>
                <a:rPr lang="en-GB" sz="1600" dirty="0">
                  <a:latin typeface="Brandon Grotesque Medium" panose="020B0603020203060202" pitchFamily="34" charset="0"/>
                </a:rPr>
                <a:t>with </a:t>
              </a:r>
              <a:r>
                <a:rPr lang="en-GB" sz="1600" dirty="0">
                  <a:solidFill>
                    <a:srgbClr val="FF0000"/>
                  </a:solidFill>
                  <a:latin typeface="Brandon Grotesque Medium" panose="020B0603020203060202" pitchFamily="34" charset="0"/>
                </a:rPr>
                <a:t>Industrial</a:t>
              </a:r>
              <a:r>
                <a:rPr lang="en-GB" sz="1600" dirty="0">
                  <a:latin typeface="Brandon Grotesque Medium" panose="020B0603020203060202" pitchFamily="34" charset="0"/>
                </a:rPr>
                <a:t> Experience </a:t>
              </a:r>
            </a:p>
          </p:txBody>
        </p:sp>
        <p:sp>
          <p:nvSpPr>
            <p:cNvPr id="30" name="Rectangle 29"/>
            <p:cNvSpPr/>
            <p:nvPr/>
          </p:nvSpPr>
          <p:spPr>
            <a:xfrm rot="720200">
              <a:off x="10565963" y="2506505"/>
              <a:ext cx="1617220"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b="1" dirty="0">
                  <a:solidFill>
                    <a:srgbClr val="FF0000"/>
                  </a:solidFill>
                  <a:latin typeface="Brandon Grotesque Medium" panose="020B0603020203060202" pitchFamily="34" charset="0"/>
                </a:rPr>
                <a:t>Management</a:t>
              </a:r>
              <a:r>
                <a:rPr lang="en-GB" sz="1600" dirty="0">
                  <a:solidFill>
                    <a:srgbClr val="FF0000"/>
                  </a:solidFill>
                  <a:latin typeface="Brandon Grotesque Medium" panose="020B0603020203060202" pitchFamily="34" charset="0"/>
                </a:rPr>
                <a:t> </a:t>
              </a:r>
              <a:r>
                <a:rPr lang="en-GB" sz="1600" dirty="0">
                  <a:latin typeface="Brandon Grotesque Medium" panose="020B0603020203060202" pitchFamily="34" charset="0"/>
                </a:rPr>
                <a:t>with </a:t>
              </a:r>
              <a:r>
                <a:rPr lang="en-GB" sz="1600" b="1" dirty="0">
                  <a:solidFill>
                    <a:srgbClr val="FF0000"/>
                  </a:solidFill>
                  <a:latin typeface="Brandon Grotesque Medium" panose="020B0603020203060202" pitchFamily="34" charset="0"/>
                </a:rPr>
                <a:t>Year </a:t>
              </a:r>
              <a:r>
                <a:rPr lang="en-GB" sz="1600" dirty="0">
                  <a:solidFill>
                    <a:srgbClr val="FF0000"/>
                  </a:solidFill>
                  <a:latin typeface="Brandon Grotesque Medium" panose="020B0603020203060202" pitchFamily="34" charset="0"/>
                </a:rPr>
                <a:t>Abroad </a:t>
              </a:r>
            </a:p>
          </p:txBody>
        </p:sp>
        <p:sp>
          <p:nvSpPr>
            <p:cNvPr id="31" name="Rectangle 30"/>
            <p:cNvSpPr/>
            <p:nvPr/>
          </p:nvSpPr>
          <p:spPr>
            <a:xfrm rot="19383331">
              <a:off x="8157887" y="4865377"/>
              <a:ext cx="2361196"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Metallurgy </a:t>
              </a:r>
            </a:p>
          </p:txBody>
        </p:sp>
        <p:sp>
          <p:nvSpPr>
            <p:cNvPr id="32" name="Rectangle 31"/>
            <p:cNvSpPr/>
            <p:nvPr/>
          </p:nvSpPr>
          <p:spPr>
            <a:xfrm rot="749417">
              <a:off x="6127380" y="1566788"/>
              <a:ext cx="2344287"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Polymers </a:t>
              </a:r>
            </a:p>
          </p:txBody>
        </p:sp>
        <p:sp>
          <p:nvSpPr>
            <p:cNvPr id="33" name="Rectangle 32"/>
            <p:cNvSpPr/>
            <p:nvPr/>
          </p:nvSpPr>
          <p:spPr>
            <a:xfrm rot="21086883">
              <a:off x="220777" y="1459791"/>
              <a:ext cx="1694062" cy="997466"/>
            </a:xfrm>
            <a:prstGeom prst="rect">
              <a:avLst/>
            </a:prstGeom>
          </p:spPr>
          <p:txBody>
            <a:bodyPr wrap="square">
              <a:noAutofit/>
            </a:bodyPr>
            <a:lstStyle/>
            <a:p>
              <a:pPr algn="ctr"/>
              <a:r>
                <a:rPr lang="en-GB" sz="1600" dirty="0">
                  <a:latin typeface="Brandon Grotesque Medium" panose="020B0603020203060202" pitchFamily="34" charset="0"/>
                </a:rPr>
                <a:t>Materials Science and Engineering with </a:t>
              </a:r>
              <a:r>
                <a:rPr lang="en-GB" sz="1600" dirty="0">
                  <a:solidFill>
                    <a:srgbClr val="FF0000"/>
                  </a:solidFill>
                  <a:latin typeface="Brandon Grotesque Medium" panose="020B0603020203060202" pitchFamily="34" charset="0"/>
                </a:rPr>
                <a:t>Textile</a:t>
              </a:r>
              <a:r>
                <a:rPr lang="en-GB" sz="1600" dirty="0">
                  <a:latin typeface="Brandon Grotesque Medium" panose="020B0603020203060202" pitchFamily="34" charset="0"/>
                </a:rPr>
                <a:t> Technology </a:t>
              </a:r>
            </a:p>
          </p:txBody>
        </p:sp>
        <p:sp>
          <p:nvSpPr>
            <p:cNvPr id="35" name="Rectangle 34"/>
            <p:cNvSpPr/>
            <p:nvPr/>
          </p:nvSpPr>
          <p:spPr>
            <a:xfrm rot="425893">
              <a:off x="7276078" y="5909729"/>
              <a:ext cx="1761533" cy="997466"/>
            </a:xfrm>
            <a:prstGeom prst="rect">
              <a:avLst/>
            </a:prstGeom>
          </p:spPr>
          <p:txBody>
            <a:bodyPr wrap="square">
              <a:noAutofit/>
            </a:bodyPr>
            <a:lstStyle/>
            <a:p>
              <a:pPr algn="ctr"/>
              <a:r>
                <a:rPr lang="en-GB" sz="1600" dirty="0">
                  <a:latin typeface="Brandon Grotesque Medium" panose="020B0603020203060202" pitchFamily="34" charset="0"/>
                </a:rPr>
                <a:t>Materials Science with </a:t>
              </a:r>
              <a:r>
                <a:rPr lang="en-GB" sz="1600" dirty="0">
                  <a:solidFill>
                    <a:srgbClr val="FF0000"/>
                  </a:solidFill>
                  <a:latin typeface="Brandon Grotesque Medium" panose="020B0603020203060202" pitchFamily="34" charset="0"/>
                </a:rPr>
                <a:t>Nuclear Engineering </a:t>
              </a:r>
            </a:p>
          </p:txBody>
        </p:sp>
        <p:sp>
          <p:nvSpPr>
            <p:cNvPr id="36" name="Rectangle 35"/>
            <p:cNvSpPr/>
            <p:nvPr/>
          </p:nvSpPr>
          <p:spPr>
            <a:xfrm rot="21240709">
              <a:off x="296247" y="5992912"/>
              <a:ext cx="1929011"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Mechanical</a:t>
              </a:r>
              <a:r>
                <a:rPr lang="en-GB" sz="1600" dirty="0">
                  <a:latin typeface="Brandon Grotesque Medium" panose="020B0603020203060202" pitchFamily="34" charset="0"/>
                </a:rPr>
                <a:t> and Materials Engineering </a:t>
              </a:r>
            </a:p>
          </p:txBody>
        </p:sp>
        <p:sp>
          <p:nvSpPr>
            <p:cNvPr id="37" name="Rectangle 36"/>
            <p:cNvSpPr/>
            <p:nvPr/>
          </p:nvSpPr>
          <p:spPr>
            <a:xfrm rot="20654143">
              <a:off x="3949746" y="1934769"/>
              <a:ext cx="1161398"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Metallurgy </a:t>
              </a:r>
            </a:p>
          </p:txBody>
        </p:sp>
        <p:sp>
          <p:nvSpPr>
            <p:cNvPr id="38" name="Rectangle 37"/>
            <p:cNvSpPr/>
            <p:nvPr/>
          </p:nvSpPr>
          <p:spPr>
            <a:xfrm rot="1156582">
              <a:off x="9203616" y="2803162"/>
              <a:ext cx="897650" cy="997466"/>
            </a:xfrm>
            <a:prstGeom prst="rect">
              <a:avLst/>
            </a:prstGeom>
          </p:spPr>
          <p:txBody>
            <a:bodyPr wrap="square">
              <a:noAutofit/>
            </a:bodyPr>
            <a:lstStyle/>
            <a:p>
              <a:pPr algn="ctr"/>
              <a:r>
                <a:rPr lang="en-GB" sz="1600" dirty="0">
                  <a:solidFill>
                    <a:srgbClr val="FF0000"/>
                  </a:solidFill>
                  <a:latin typeface="Brandon Grotesque Medium" panose="020B0603020203060202" pitchFamily="34" charset="0"/>
                </a:rPr>
                <a:t>Natural Sciences</a:t>
              </a:r>
            </a:p>
          </p:txBody>
        </p:sp>
      </p:grpSp>
      <p:sp>
        <p:nvSpPr>
          <p:cNvPr id="6" name="TextBox 5"/>
          <p:cNvSpPr txBox="1"/>
          <p:nvPr/>
        </p:nvSpPr>
        <p:spPr>
          <a:xfrm rot="1552650">
            <a:off x="2321733" y="2699920"/>
            <a:ext cx="1191630" cy="584775"/>
          </a:xfrm>
          <a:prstGeom prst="rect">
            <a:avLst/>
          </a:prstGeom>
          <a:noFill/>
        </p:spPr>
        <p:txBody>
          <a:bodyPr wrap="square" rtlCol="0">
            <a:spAutoFit/>
          </a:bodyPr>
          <a:lstStyle/>
          <a:p>
            <a:pPr algn="ctr"/>
            <a:r>
              <a:rPr lang="en-GB" sz="1600" dirty="0">
                <a:solidFill>
                  <a:srgbClr val="FF0000"/>
                </a:solidFill>
                <a:latin typeface="Brandon Grotesque Medium" panose="020B0603020203060202" pitchFamily="34" charset="0"/>
              </a:rPr>
              <a:t>Aerospace</a:t>
            </a:r>
            <a:r>
              <a:rPr lang="en-GB" sz="1600" dirty="0">
                <a:latin typeface="Brandon Grotesque Medium" panose="020B0603020203060202" pitchFamily="34" charset="0"/>
              </a:rPr>
              <a:t> Engineering</a:t>
            </a:r>
          </a:p>
        </p:txBody>
      </p:sp>
    </p:spTree>
    <p:extLst>
      <p:ext uri="{BB962C8B-B14F-4D97-AF65-F5344CB8AC3E}">
        <p14:creationId xmlns:p14="http://schemas.microsoft.com/office/powerpoint/2010/main" val="2286315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2A7D0-35E6-46CB-BA39-2BD675C1F124}"/>
              </a:ext>
            </a:extLst>
          </p:cNvPr>
          <p:cNvPicPr>
            <a:picLocks noChangeAspect="1"/>
          </p:cNvPicPr>
          <p:nvPr/>
        </p:nvPicPr>
        <p:blipFill rotWithShape="1">
          <a:blip r:embed="rId2"/>
          <a:srcRect l="62558" r="3973"/>
          <a:stretch/>
        </p:blipFill>
        <p:spPr>
          <a:xfrm>
            <a:off x="8183458" y="0"/>
            <a:ext cx="4076701" cy="6858000"/>
          </a:xfrm>
          <a:prstGeom prst="rect">
            <a:avLst/>
          </a:prstGeom>
        </p:spPr>
      </p:pic>
      <p:sp>
        <p:nvSpPr>
          <p:cNvPr id="6" name="TextBox 5">
            <a:extLst>
              <a:ext uri="{FF2B5EF4-FFF2-40B4-BE49-F238E27FC236}">
                <a16:creationId xmlns:a16="http://schemas.microsoft.com/office/drawing/2014/main" id="{BF4D73AA-7829-46B0-A38C-E136C33E3CCA}"/>
              </a:ext>
            </a:extLst>
          </p:cNvPr>
          <p:cNvSpPr txBox="1"/>
          <p:nvPr/>
        </p:nvSpPr>
        <p:spPr>
          <a:xfrm>
            <a:off x="245622" y="138048"/>
            <a:ext cx="9220200" cy="1323439"/>
          </a:xfrm>
          <a:prstGeom prst="rect">
            <a:avLst/>
          </a:prstGeom>
          <a:noFill/>
        </p:spPr>
        <p:txBody>
          <a:bodyPr wrap="square" rtlCol="0">
            <a:spAutoFit/>
          </a:bodyPr>
          <a:lstStyle/>
          <a:p>
            <a:r>
              <a:rPr lang="en-GB" sz="4000" dirty="0">
                <a:solidFill>
                  <a:schemeClr val="tx1"/>
                </a:solidFill>
                <a:latin typeface="Brandon Grotesque Medium" panose="020B0603020203060202" pitchFamily="34" charset="0"/>
              </a:rPr>
              <a:t>Where to find out more ?</a:t>
            </a:r>
          </a:p>
          <a:p>
            <a:endParaRPr lang="en-GB" sz="4000" dirty="0">
              <a:solidFill>
                <a:schemeClr val="tx1"/>
              </a:solidFill>
              <a:latin typeface="Brandon Grotesque Medium" panose="020B0603020203060202" pitchFamily="34" charset="0"/>
            </a:endParaRPr>
          </a:p>
        </p:txBody>
      </p:sp>
      <p:pic>
        <p:nvPicPr>
          <p:cNvPr id="7" name="Picture 6">
            <a:extLst>
              <a:ext uri="{FF2B5EF4-FFF2-40B4-BE49-F238E27FC236}">
                <a16:creationId xmlns:a16="http://schemas.microsoft.com/office/drawing/2014/main" id="{B7910599-40CA-4FBA-B829-A8299CF614CA}"/>
              </a:ext>
            </a:extLst>
          </p:cNvPr>
          <p:cNvPicPr>
            <a:picLocks noChangeAspect="1"/>
          </p:cNvPicPr>
          <p:nvPr/>
        </p:nvPicPr>
        <p:blipFill>
          <a:blip r:embed="rId3"/>
          <a:stretch>
            <a:fillRect/>
          </a:stretch>
        </p:blipFill>
        <p:spPr>
          <a:xfrm>
            <a:off x="319306" y="926736"/>
            <a:ext cx="3801051" cy="5320145"/>
          </a:xfrm>
          <a:prstGeom prst="rect">
            <a:avLst/>
          </a:prstGeom>
          <a:ln>
            <a:solidFill>
              <a:schemeClr val="tx1"/>
            </a:solidFill>
          </a:ln>
        </p:spPr>
      </p:pic>
      <p:pic>
        <p:nvPicPr>
          <p:cNvPr id="8" name="Picture 7">
            <a:extLst>
              <a:ext uri="{FF2B5EF4-FFF2-40B4-BE49-F238E27FC236}">
                <a16:creationId xmlns:a16="http://schemas.microsoft.com/office/drawing/2014/main" id="{4A4346CE-5838-412B-95F8-30A5692DBDCE}"/>
              </a:ext>
            </a:extLst>
          </p:cNvPr>
          <p:cNvPicPr>
            <a:picLocks noChangeAspect="1"/>
          </p:cNvPicPr>
          <p:nvPr/>
        </p:nvPicPr>
        <p:blipFill>
          <a:blip r:embed="rId4"/>
          <a:stretch>
            <a:fillRect/>
          </a:stretch>
        </p:blipFill>
        <p:spPr>
          <a:xfrm>
            <a:off x="2654743" y="1156657"/>
            <a:ext cx="3859482" cy="5365805"/>
          </a:xfrm>
          <a:prstGeom prst="rect">
            <a:avLst/>
          </a:prstGeom>
          <a:ln>
            <a:solidFill>
              <a:schemeClr val="tx1"/>
            </a:solidFill>
          </a:ln>
        </p:spPr>
      </p:pic>
      <p:pic>
        <p:nvPicPr>
          <p:cNvPr id="9" name="Picture 8">
            <a:extLst>
              <a:ext uri="{FF2B5EF4-FFF2-40B4-BE49-F238E27FC236}">
                <a16:creationId xmlns:a16="http://schemas.microsoft.com/office/drawing/2014/main" id="{EDB7DE9E-D352-410C-9E1A-77BF72CC85A8}"/>
              </a:ext>
            </a:extLst>
          </p:cNvPr>
          <p:cNvPicPr>
            <a:picLocks noChangeAspect="1"/>
          </p:cNvPicPr>
          <p:nvPr/>
        </p:nvPicPr>
        <p:blipFill>
          <a:blip r:embed="rId5"/>
          <a:stretch>
            <a:fillRect/>
          </a:stretch>
        </p:blipFill>
        <p:spPr>
          <a:xfrm>
            <a:off x="4943872" y="949364"/>
            <a:ext cx="3561721" cy="5458222"/>
          </a:xfrm>
          <a:prstGeom prst="rect">
            <a:avLst/>
          </a:prstGeom>
          <a:ln>
            <a:solidFill>
              <a:schemeClr val="tx1"/>
            </a:solidFill>
          </a:ln>
        </p:spPr>
      </p:pic>
      <p:pic>
        <p:nvPicPr>
          <p:cNvPr id="10" name="Picture 9">
            <a:extLst>
              <a:ext uri="{FF2B5EF4-FFF2-40B4-BE49-F238E27FC236}">
                <a16:creationId xmlns:a16="http://schemas.microsoft.com/office/drawing/2014/main" id="{2D654821-0EA9-4834-8EFC-AECBA97E97A6}"/>
              </a:ext>
            </a:extLst>
          </p:cNvPr>
          <p:cNvPicPr>
            <a:picLocks noChangeAspect="1"/>
          </p:cNvPicPr>
          <p:nvPr/>
        </p:nvPicPr>
        <p:blipFill>
          <a:blip r:embed="rId6"/>
          <a:stretch>
            <a:fillRect/>
          </a:stretch>
        </p:blipFill>
        <p:spPr>
          <a:xfrm>
            <a:off x="8026198" y="1156656"/>
            <a:ext cx="3561721" cy="5461305"/>
          </a:xfrm>
          <a:prstGeom prst="rect">
            <a:avLst/>
          </a:prstGeom>
          <a:ln>
            <a:solidFill>
              <a:schemeClr val="tx1"/>
            </a:solidFill>
          </a:ln>
        </p:spPr>
      </p:pic>
      <p:sp>
        <p:nvSpPr>
          <p:cNvPr id="11" name="TextBox 10">
            <a:extLst>
              <a:ext uri="{FF2B5EF4-FFF2-40B4-BE49-F238E27FC236}">
                <a16:creationId xmlns:a16="http://schemas.microsoft.com/office/drawing/2014/main" id="{E728955B-36E9-46E8-93AF-7A41EAF2A6E4}"/>
              </a:ext>
            </a:extLst>
          </p:cNvPr>
          <p:cNvSpPr txBox="1"/>
          <p:nvPr/>
        </p:nvSpPr>
        <p:spPr>
          <a:xfrm>
            <a:off x="5650345" y="185278"/>
            <a:ext cx="5137028" cy="584775"/>
          </a:xfrm>
          <a:prstGeom prst="rect">
            <a:avLst/>
          </a:prstGeom>
          <a:noFill/>
        </p:spPr>
        <p:txBody>
          <a:bodyPr wrap="square" rtlCol="0">
            <a:spAutoFit/>
          </a:bodyPr>
          <a:lstStyle/>
          <a:p>
            <a:r>
              <a:rPr lang="en-GB" sz="3200" b="1" dirty="0">
                <a:solidFill>
                  <a:schemeClr val="tx1"/>
                </a:solidFill>
                <a:latin typeface="Brandon Grotesque Medium" panose="020B0603020203060202" pitchFamily="34" charset="0"/>
              </a:rPr>
              <a:t>www.discovermaterials.co.uk</a:t>
            </a:r>
          </a:p>
        </p:txBody>
      </p:sp>
    </p:spTree>
    <p:extLst>
      <p:ext uri="{BB962C8B-B14F-4D97-AF65-F5344CB8AC3E}">
        <p14:creationId xmlns:p14="http://schemas.microsoft.com/office/powerpoint/2010/main" val="230275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860421-BBE5-4D47-B8B6-AA293310642B}"/>
              </a:ext>
            </a:extLst>
          </p:cNvPr>
          <p:cNvPicPr>
            <a:picLocks noChangeAspect="1"/>
          </p:cNvPicPr>
          <p:nvPr/>
        </p:nvPicPr>
        <p:blipFill rotWithShape="1">
          <a:blip r:embed="rId3"/>
          <a:srcRect l="81428"/>
          <a:stretch/>
        </p:blipFill>
        <p:spPr>
          <a:xfrm>
            <a:off x="14322" y="0"/>
            <a:ext cx="2264283" cy="6858000"/>
          </a:xfrm>
          <a:prstGeom prst="rect">
            <a:avLst/>
          </a:prstGeom>
        </p:spPr>
      </p:pic>
      <p:sp>
        <p:nvSpPr>
          <p:cNvPr id="29" name="TextBox 28">
            <a:extLst>
              <a:ext uri="{FF2B5EF4-FFF2-40B4-BE49-F238E27FC236}">
                <a16:creationId xmlns:a16="http://schemas.microsoft.com/office/drawing/2014/main" id="{32953E37-9633-4FFD-AF68-8A382F86D35D}"/>
              </a:ext>
            </a:extLst>
          </p:cNvPr>
          <p:cNvSpPr txBox="1"/>
          <p:nvPr/>
        </p:nvSpPr>
        <p:spPr>
          <a:xfrm>
            <a:off x="1874817" y="1196254"/>
            <a:ext cx="9649072" cy="2554545"/>
          </a:xfrm>
          <a:prstGeom prst="rect">
            <a:avLst/>
          </a:prstGeom>
          <a:noFill/>
        </p:spPr>
        <p:txBody>
          <a:bodyPr wrap="square" rtlCol="0">
            <a:spAutoFit/>
          </a:bodyPr>
          <a:lstStyle/>
          <a:p>
            <a:pPr algn="ctr"/>
            <a:r>
              <a:rPr lang="en-GB" sz="8000" dirty="0">
                <a:solidFill>
                  <a:schemeClr val="tx1"/>
                </a:solidFill>
                <a:latin typeface="Brandon Grotesque Medium" panose="020B0603020203060202" pitchFamily="34" charset="0"/>
              </a:rPr>
              <a:t>Let’s Move to the Moon!!</a:t>
            </a:r>
          </a:p>
        </p:txBody>
      </p:sp>
      <p:pic>
        <p:nvPicPr>
          <p:cNvPr id="30" name="Picture 29" descr="Logo, company name&#10;&#10;Description automatically generated">
            <a:extLst>
              <a:ext uri="{FF2B5EF4-FFF2-40B4-BE49-F238E27FC236}">
                <a16:creationId xmlns:a16="http://schemas.microsoft.com/office/drawing/2014/main" id="{7F1FD5C1-7873-46DD-8842-2620704B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840" y="5135128"/>
            <a:ext cx="3058033" cy="1720840"/>
          </a:xfrm>
          <a:prstGeom prst="rect">
            <a:avLst/>
          </a:prstGeom>
        </p:spPr>
      </p:pic>
      <p:pic>
        <p:nvPicPr>
          <p:cNvPr id="31" name="Picture 30" descr="Text&#10;&#10;Description automatically generated with medium confidence">
            <a:extLst>
              <a:ext uri="{FF2B5EF4-FFF2-40B4-BE49-F238E27FC236}">
                <a16:creationId xmlns:a16="http://schemas.microsoft.com/office/drawing/2014/main" id="{D82FEC3A-1F2D-4046-9870-5D5A422C2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8332" y="5135128"/>
            <a:ext cx="2715940" cy="1720840"/>
          </a:xfrm>
          <a:prstGeom prst="rect">
            <a:avLst/>
          </a:prstGeom>
        </p:spPr>
      </p:pic>
      <p:pic>
        <p:nvPicPr>
          <p:cNvPr id="32" name="Picture 31">
            <a:extLst>
              <a:ext uri="{FF2B5EF4-FFF2-40B4-BE49-F238E27FC236}">
                <a16:creationId xmlns:a16="http://schemas.microsoft.com/office/drawing/2014/main" id="{E57F70D2-B769-4832-9154-663447259E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8568" y="4921014"/>
            <a:ext cx="3960314" cy="2226404"/>
          </a:xfrm>
          <a:prstGeom prst="rect">
            <a:avLst/>
          </a:prstGeom>
        </p:spPr>
      </p:pic>
    </p:spTree>
    <p:extLst>
      <p:ext uri="{BB962C8B-B14F-4D97-AF65-F5344CB8AC3E}">
        <p14:creationId xmlns:p14="http://schemas.microsoft.com/office/powerpoint/2010/main" val="22561157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2A7D0-35E6-46CB-BA39-2BD675C1F124}"/>
              </a:ext>
            </a:extLst>
          </p:cNvPr>
          <p:cNvPicPr>
            <a:picLocks noChangeAspect="1"/>
          </p:cNvPicPr>
          <p:nvPr/>
        </p:nvPicPr>
        <p:blipFill rotWithShape="1">
          <a:blip r:embed="rId3"/>
          <a:srcRect l="62558" r="3973"/>
          <a:stretch/>
        </p:blipFill>
        <p:spPr>
          <a:xfrm>
            <a:off x="8145328" y="34161"/>
            <a:ext cx="4076701" cy="6858000"/>
          </a:xfrm>
          <a:prstGeom prst="rect">
            <a:avLst/>
          </a:prstGeom>
        </p:spPr>
      </p:pic>
      <p:sp>
        <p:nvSpPr>
          <p:cNvPr id="12" name="TextBox 11">
            <a:extLst>
              <a:ext uri="{FF2B5EF4-FFF2-40B4-BE49-F238E27FC236}">
                <a16:creationId xmlns:a16="http://schemas.microsoft.com/office/drawing/2014/main" id="{EA37735C-8010-4949-AFD1-7F4C2B355B36}"/>
              </a:ext>
            </a:extLst>
          </p:cNvPr>
          <p:cNvSpPr txBox="1"/>
          <p:nvPr/>
        </p:nvSpPr>
        <p:spPr>
          <a:xfrm>
            <a:off x="767408" y="548680"/>
            <a:ext cx="9649072" cy="1107996"/>
          </a:xfrm>
          <a:prstGeom prst="rect">
            <a:avLst/>
          </a:prstGeom>
          <a:noFill/>
        </p:spPr>
        <p:txBody>
          <a:bodyPr wrap="square" rtlCol="0">
            <a:spAutoFit/>
          </a:bodyPr>
          <a:lstStyle/>
          <a:p>
            <a:r>
              <a:rPr lang="en-GB" sz="6600" dirty="0">
                <a:solidFill>
                  <a:schemeClr val="tx1"/>
                </a:solidFill>
                <a:latin typeface="Brandon Grotesque Medium" panose="020B0603020203060202" pitchFamily="34" charset="0"/>
              </a:rPr>
              <a:t>Mission 0</a:t>
            </a:r>
          </a:p>
        </p:txBody>
      </p:sp>
      <p:sp>
        <p:nvSpPr>
          <p:cNvPr id="13" name="TextBox 12">
            <a:extLst>
              <a:ext uri="{FF2B5EF4-FFF2-40B4-BE49-F238E27FC236}">
                <a16:creationId xmlns:a16="http://schemas.microsoft.com/office/drawing/2014/main" id="{6A1F86FE-E355-47CE-8EFE-44B0EE0EB698}"/>
              </a:ext>
            </a:extLst>
          </p:cNvPr>
          <p:cNvSpPr txBox="1"/>
          <p:nvPr/>
        </p:nvSpPr>
        <p:spPr>
          <a:xfrm>
            <a:off x="14697" y="7190036"/>
            <a:ext cx="9145016" cy="1754326"/>
          </a:xfrm>
          <a:prstGeom prst="rect">
            <a:avLst/>
          </a:prstGeom>
          <a:noFill/>
        </p:spPr>
        <p:txBody>
          <a:bodyPr wrap="square">
            <a:spAutoFit/>
          </a:bodyPr>
          <a:lstStyle/>
          <a:p>
            <a:r>
              <a:rPr lang="en-GB" sz="5400" dirty="0">
                <a:solidFill>
                  <a:schemeClr val="tx1"/>
                </a:solidFill>
                <a:latin typeface="Brandon Grotesque Medium" panose="020B0603020203060202" pitchFamily="34" charset="0"/>
                <a:hlinkClick r:id="rId4"/>
              </a:rPr>
              <a:t>https://youtu.be/Lm11qxt2LRk</a:t>
            </a:r>
            <a:endParaRPr lang="en-GB" sz="5400" dirty="0">
              <a:solidFill>
                <a:schemeClr val="tx1"/>
              </a:solidFill>
              <a:latin typeface="Brandon Grotesque Medium" panose="020B0603020203060202" pitchFamily="34" charset="0"/>
            </a:endParaRPr>
          </a:p>
          <a:p>
            <a:endParaRPr lang="en-GB" sz="5400" dirty="0">
              <a:solidFill>
                <a:schemeClr val="tx1"/>
              </a:solidFill>
              <a:latin typeface="Brandon Grotesque Medium" panose="020B0603020203060202" pitchFamily="34" charset="0"/>
            </a:endParaRPr>
          </a:p>
        </p:txBody>
      </p:sp>
      <p:pic>
        <p:nvPicPr>
          <p:cNvPr id="3" name="Online Media 2" title="Mission 0 - Ida Noddack (Unlocking box)">
            <a:hlinkClick r:id="" action="ppaction://media"/>
            <a:extLst>
              <a:ext uri="{FF2B5EF4-FFF2-40B4-BE49-F238E27FC236}">
                <a16:creationId xmlns:a16="http://schemas.microsoft.com/office/drawing/2014/main" id="{8FB8E7BB-916E-4BFF-8D81-41855BA5E73F}"/>
              </a:ext>
            </a:extLst>
          </p:cNvPr>
          <p:cNvPicPr>
            <a:picLocks noRot="1" noChangeAspect="1"/>
          </p:cNvPicPr>
          <p:nvPr>
            <a:videoFile r:link="rId1"/>
          </p:nvPr>
        </p:nvPicPr>
        <p:blipFill>
          <a:blip r:embed="rId5"/>
          <a:stretch>
            <a:fillRect/>
          </a:stretch>
        </p:blipFill>
        <p:spPr>
          <a:xfrm>
            <a:off x="794" y="-12837"/>
            <a:ext cx="12221235" cy="6904998"/>
          </a:xfrm>
          <a:prstGeom prst="rect">
            <a:avLst/>
          </a:prstGeom>
        </p:spPr>
      </p:pic>
    </p:spTree>
    <p:extLst>
      <p:ext uri="{BB962C8B-B14F-4D97-AF65-F5344CB8AC3E}">
        <p14:creationId xmlns:p14="http://schemas.microsoft.com/office/powerpoint/2010/main" val="111587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2A7D0-35E6-46CB-BA39-2BD675C1F124}"/>
              </a:ext>
            </a:extLst>
          </p:cNvPr>
          <p:cNvPicPr>
            <a:picLocks noChangeAspect="1"/>
          </p:cNvPicPr>
          <p:nvPr/>
        </p:nvPicPr>
        <p:blipFill rotWithShape="1">
          <a:blip r:embed="rId2"/>
          <a:srcRect l="62558" r="3973"/>
          <a:stretch/>
        </p:blipFill>
        <p:spPr>
          <a:xfrm>
            <a:off x="8145328" y="34161"/>
            <a:ext cx="4076701" cy="6858000"/>
          </a:xfrm>
          <a:prstGeom prst="rect">
            <a:avLst/>
          </a:prstGeom>
        </p:spPr>
      </p:pic>
      <p:sp>
        <p:nvSpPr>
          <p:cNvPr id="12" name="TextBox 11">
            <a:extLst>
              <a:ext uri="{FF2B5EF4-FFF2-40B4-BE49-F238E27FC236}">
                <a16:creationId xmlns:a16="http://schemas.microsoft.com/office/drawing/2014/main" id="{A1B73F8D-365D-4846-B0C7-9FE282DBE4B1}"/>
              </a:ext>
            </a:extLst>
          </p:cNvPr>
          <p:cNvSpPr txBox="1"/>
          <p:nvPr/>
        </p:nvSpPr>
        <p:spPr>
          <a:xfrm>
            <a:off x="263352" y="2132856"/>
            <a:ext cx="9649072" cy="2215991"/>
          </a:xfrm>
          <a:prstGeom prst="rect">
            <a:avLst/>
          </a:prstGeom>
          <a:noFill/>
        </p:spPr>
        <p:txBody>
          <a:bodyPr wrap="square" rtlCol="0">
            <a:spAutoFit/>
          </a:bodyPr>
          <a:lstStyle/>
          <a:p>
            <a:pPr algn="ctr"/>
            <a:r>
              <a:rPr lang="en-GB" sz="13800" b="1" dirty="0">
                <a:solidFill>
                  <a:schemeClr val="tx1"/>
                </a:solidFill>
                <a:latin typeface="Brandon Grotesque Medium" panose="020B0603020203060202" pitchFamily="34" charset="0"/>
              </a:rPr>
              <a:t>Good luck</a:t>
            </a:r>
          </a:p>
        </p:txBody>
      </p:sp>
      <p:pic>
        <p:nvPicPr>
          <p:cNvPr id="13" name="Picture 12" descr="Logo, company name&#10;&#10;Description automatically generated">
            <a:extLst>
              <a:ext uri="{FF2B5EF4-FFF2-40B4-BE49-F238E27FC236}">
                <a16:creationId xmlns:a16="http://schemas.microsoft.com/office/drawing/2014/main" id="{011006FB-24D1-4973-A078-E925B7E484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164" y="5137160"/>
            <a:ext cx="3058033" cy="1720840"/>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9493E3A8-8958-4BFC-BE13-48AAD6BE2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6" y="5155282"/>
            <a:ext cx="2715940" cy="1720840"/>
          </a:xfrm>
          <a:prstGeom prst="rect">
            <a:avLst/>
          </a:prstGeom>
        </p:spPr>
      </p:pic>
      <p:pic>
        <p:nvPicPr>
          <p:cNvPr id="15" name="Picture 14">
            <a:extLst>
              <a:ext uri="{FF2B5EF4-FFF2-40B4-BE49-F238E27FC236}">
                <a16:creationId xmlns:a16="http://schemas.microsoft.com/office/drawing/2014/main" id="{9E4DBB6A-2DE5-45DC-A752-770C4D4E7A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4090" y="4941168"/>
            <a:ext cx="3960314" cy="2226404"/>
          </a:xfrm>
          <a:prstGeom prst="rect">
            <a:avLst/>
          </a:prstGeom>
        </p:spPr>
      </p:pic>
    </p:spTree>
    <p:extLst>
      <p:ext uri="{BB962C8B-B14F-4D97-AF65-F5344CB8AC3E}">
        <p14:creationId xmlns:p14="http://schemas.microsoft.com/office/powerpoint/2010/main" val="243392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Rectangle 19"/>
          <p:cNvSpPr/>
          <p:nvPr/>
        </p:nvSpPr>
        <p:spPr bwMode="auto">
          <a:xfrm>
            <a:off x="1746300" y="5429956"/>
            <a:ext cx="8964488" cy="144836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GB"/>
          </a:p>
        </p:txBody>
      </p:sp>
      <p:pic>
        <p:nvPicPr>
          <p:cNvPr id="9" name="Picture 2" descr="D:\Photos\Cornwall trip 2012\all photos\1803 -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899" y="295967"/>
            <a:ext cx="2890085" cy="38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phy3hamlec\Dropbox\RSC ChemNet ambassador\buncefield2.jpg"/>
          <p:cNvPicPr>
            <a:picLocks noChangeAspect="1" noChangeArrowheads="1"/>
          </p:cNvPicPr>
          <p:nvPr/>
        </p:nvPicPr>
        <p:blipFill>
          <a:blip r:embed="rId3" cstate="print"/>
          <a:srcRect/>
          <a:stretch>
            <a:fillRect/>
          </a:stretch>
        </p:blipFill>
        <p:spPr bwMode="auto">
          <a:xfrm>
            <a:off x="8721404" y="1323993"/>
            <a:ext cx="3483664" cy="2033000"/>
          </a:xfrm>
          <a:prstGeom prst="rect">
            <a:avLst/>
          </a:prstGeom>
          <a:noFill/>
          <a:ln w="9525">
            <a:noFill/>
            <a:miter lim="800000"/>
            <a:headEnd/>
            <a:tailEnd/>
          </a:ln>
        </p:spPr>
      </p:pic>
      <p:sp>
        <p:nvSpPr>
          <p:cNvPr id="3" name="AutoShape 2" descr="data:image/jpeg;base64,/9j/4AAQSkZJRgABAQAAAQABAAD/2wCEAAkGBxQHBhUUEhQWFBUXGBwWFRgWGBkfHRoiIhwcIBwhFxwdHCsgHxolHRsdITEtJikrMDIuGB8zODMsNywtLiwBCgoKDg0OGxAQGywkICQyNCw0LDQ0LC8sOC8sNCwsLCwsLSwsLCwsLCwsLCwsLCwsLCw0LCwsLCwsLCwsLCwsLP/AABEIAIwBZwMBEQACEQEDEQH/xAAbAAEAAwADAQAAAAAAAAAAAAAABAUGAgMHAf/EAFEQAAEDAgQDBAQICAkLBQAAAAEAAgMEEQUGEiETMVFBYXGBBxQiMjZCUnJzkbGyFSMzYnSCkqEWNEODosHD0eEkJic1Y5OzwtLw8Rc3U1Rk/8QAGgEBAQEBAQEBAAAAAAAAAAAAAAMCBAEGBf/EADgRAAIBAgMECAUDAwUBAAAAAAABAgMREiExBBNBcSIyM1FhgdHwkaGxweEFQlIjNHIVQ0SC8RT/2gAMAwEAAhEDEQA/APb0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FPjeZ6bA5g2d5a5w1ABjjte3YLcwvLndsv6dtG1RcqSullqkVg9IdCT77x/Nv/ALkudf8AoO2/xXxRo6CsZiFG2WM6mPF2mxF/Ii69Pyq1GdGbpzVmiQhMIAgCAIAgCAIAgCAIAgCAIAgCAIAgCAIAgCAIAgCAIAgCAIAgCAIAgCAIAgCAIAgCAIAgPOvSBHBLmeMVB0s9XOk3Is7iWB252BJI6ArMj6f9HlWjssnRV3j+VvvpczYioZJCPYaGhxuHy+0BJKLbuPtFgicALX1HwGcz9TFtqXFt+EcsovuWV3JeS8/S8ifBCm+Z/WVtHyv6t/e1OZfL0/OCAIAgCAIAgCA+PNmHwQGI9H+dTjLRBU+zUW1MJGkSt53A5ardg5jcdtumvQw9KOhx7NtOPoz1+puFzHYZmsqZ4s5QwCY8KSN8hGiPUC08g7T7u45gnY79LJR3bdsyDct6o3yLnGcVjwXDnTTGzG9OZPYGjtJKnCDk7IpUmoRxSK6kiq8UiD5ZPVGu3bFE1jngf7R8jXDV3NaLdSttwjklcwlOWbdvfG504jTV2GwmSnn9a07mGdjA5w7dD42ts7pcFexdOWUlbkeSVSKvF38H+LHLC8w/wmy899L7E3uFrrExOO2o32c0X1Drpta9wvJU93K0tBTrb2DcMn9BUUNZS0LnGu1FrS7+Lxi9gT1RSg31fme4aiXW+RW5RqazMOBNnNWIy4uGkQMI2JHVbqqEJYbEqEqlSClf5FqIK4Ye9nGaZeMAybhNtw9LSSWX5g6m8+dli8L3tkVtUs1fPvK3NMtZgOASTirDyzT7JgYAbva3qflLdJQnNRsTryqU6bnfTwJWEw1mI4RFL64GmSNj7cBhA1NBtzHVZlgjJq3zNU95KCli1XcXGHRzHDA2Z/427g57A0Xs46SGkEC7bG2/NTk1fLQrFSw9LUzGTcWqcWx6rjmmuymk0ANYwavbePaOnozstzV6sIxjFpanPQqznOUW9GaPM1U+hy7USRnS9kT3NNgbEAkGx2+tRppOaTL1ZOMG13FXknNYzDSlkg4dTGPxrDtf85oO9uo7D5E7rUcDutCWz7Qqqs8mtUac7hROkzOGVU783zwPmLoomRvaNEYJ1djiG8hY8rditJRwJpZshGUt44t5Is8w43HgNBxHguJIZGxu7nuPJrR1WIQc3ZG6lRU43ZDpqWtr49U04pr7iKBjHFvc+SQOBd10tA8VpuCySvzMqNSWbdvBerONbh9bSQF1PVmZwFxHURx2d3B0bWEH/vbmilBvpK3ISjUSvGV+f4sWuE1Jr8IikcNLpI2PIHxS5oJAv0J7ViStJo3CWKKb4mWoMUqZfSBLRumJijYJAdEeo7RmxOm1rvPIDYK0oRVJTtmznjUm67p3yX4Nquc6zGY7idTR50pqZkxEU4JN2RlzbF1w06eVgLXB810QjF03JrNHLUqTjVjBPJmzAsOq5zqK3MeInCsFklAu4C0Y56nuOlgA7buIW6ccUkidWeCLZFyXjP4dy5FK43fbRJy95uxNhsL7O/WXtaGCbRnZ6m8pqReKZYy1Zmf1HPjKR5AjkibpPSQuda56OAA8bK6pXpYlwOaVfDWVN8V8zUqB0nXPM2mgc95DWtBc4nkABck+S9SvkjxtJXZnsiZgdmShmlcLATuZGLcmaWFoPU7m6rWpqm0vAhs1Z1YuXideesrHMVM10ZDZY76dXJwPNpPZyuD49VBo/f8A0n9SWxzamrxl8U+/1MHhuQKyrq9MjOC0H2nuLT+yGk6j+7vWbH0df9c2SnDFB4n3K/zvoevUFI2gomRM2axoa3wAtv3rZ8TWqyq1HUlq3c70JhAEAQBAEAQBAcZPyZ8CgPOcPywMxZBpHxnh1MTLwyDbk91muI3tcXB7Dv1B63VwVZJ6M4FQ3tGLWTWjL3JWajiuqnqRw6uLZ7Ttrt8Zo69QPEbHadalh6UdGW2evj6M8pI78RH+f1If9hP9rP71mPZvmjcu1jyf2KXPk3rOcMOp3fk+IJXDscdQAv8AUR+sVWirU5SIbS71acfG5vlynaEB51lxv4O9LFZEzZj2ayOy5Eb7+Re79pddTOhFs4KXR2qcVp/4bvFv9VS/Rv8AulcsdUdsuqzNeij4FR/Pk++Vfae0Zz7F2KNeuc6jL+k74D1H83/xWK+zdqvfA5dt7CXl9UWeU/gtS/QRfcasVeu+ZWh2UeSLVTKmB9HfwqxX6f8AtJl1bR1IcvQ4Nk7Wpz9TS50+CNX9BJ90qNLrrmdVfs5cjO4/lt9TRwVtEdFXHGx238qNI2PV1tt+Y2PZatOqleE9CFWg3apT6y+ZeZPzOzMlDe2iZm0sZ5tPUX30n/AqdWk4PwK0Kyqx8eKOnDxbP9V3wQ/a9JdmubEe1lyX3KnG5PW/SrRxO9yOJ0jQflESG/8AQaf1VWGVCTI1HfaYp8Fc3a5TtImIYlFhkWqZ4jb8p17eZtYLUYuWSMymoq7OdDWR11OHxODmHkQDY+HUeC8aadmexkpK6MFHO+n9LVSY4jMeA0aWua020w73cQP/ACuppOgrvj6nAm1tUrK+Xoaz8KVP/wBGT/ewf9ahhj/L6nXjn/H6GTxapkqfSRQGSF0JAdYOcx19nb+wSrwSVKVmctRt7RC6tqeirkO8zmMP/CGaqan+LEDVy+XsxD9sl36gVYdGDl35epCfSqRj3Z+hT5af+Ac+VVIdo5/8oh6X5uA/pDwiVKnTpKfdkRpPd1pU+DzX39+Bu1zHaec5nwT+EOOVwZ+Whip3Qkc9QEjiAfzgbeOk9i66c8EY30d/scNalvJStqrW+ZqMlY9/CHAWSH8o32JR0cOZt0IsfO3Yo1qeCVjo2ervIJ8SNmpxxavioGHaT8bUkdkTTy7i91m+AK9p9FOfw5/gzW6bVNcdeX5IPo2Ailr2AABtXJYDs3tt3eytbR+1+BjZcsa8WbVc51hAEAQBAEAQBAEAQBAcZPyZ8CgMz6Mna8j0/g8fVI9X2jtGc2yO9GPvicc6ZVOLaaimPDq4t43DbVb4rj16E+B2KUauHoy0Yr0MfSjlJFNl3MRx/NVMJGGOeGKdk7CCLH8XYjxsduwg9xNKlPBB20diVGvvKiTVmk7/ACJPpQw2ThQVkI1PpX6nD824dfwaW79ziexZ2aSzg+J7tkHZVF+01uDYrHjOHMmiN2uHm09rXdHBQnFxdmdVOanFSRKllEMRc4hrWglxJsABzJPRZSuabtmzGZJpDiOP1WIuBa2Y8OnvsSwWGq3QhjbeBXTWlhiqfdqcmzxxTlVfHTkavFzbCZvo3/dKhHVHVPqszXonN8lx/Pk+8Vbae0ZzbF2KNguc6zLek74DVH83/wAVivs3ar3wOXbewl74lnlI3ytS/QRfcCxV675laHZR5ItlMqYH0dn/ADqxX6f+0mXVtHUhy9Dg2TtanP1NLnP4JVX0L/ulRpddczqr9nLkScvO14BTnrDGf6AWZ9ZmqbvBcjMZvy3JTV3r9B7NQzeSMDaUduw5u6jt7PaAvelUTWCehzV6Mk97T1+oyXjjMw5lmmYC29PC17T8VwdJcX7Ryse/s5JWpuEUn3sbPWVWbku5fc6PSNRyYfidPiMLdRg9mUD5Nzv4Wc5pPZqC9oSUk6b4nm1RlGUaseGvI2WE4nFjFC2WFwcx31g9ocOxw6LnlFxdmdcJxmsUSn9I4vkqo+a377VTZ+0RHa+xkT8qbZWpP0eL7jVir15czdHs48kZbDHf6Yqr9HA/owFXl/brn6nND+7ly9DfLlO4weZz/pNw/wCa7/nXTT7GRxVv7iHmbwmwXMdpjMs4ZDmPj1k8TJRNKRDxGh2mNnsNsHDa5BJXRUlKFoJ2t9TlpQjUvUkr305Ir8/4MzAYYK2kiZE6CUF4jaGhzSQPasOvs+Dyt0Jud4SepLaqappVIK1je0dS2spGSMN2vaHNPUEXC5WrOzO5NNXRm8uu154xM9PVgP8Adu/rVqnZw8znpdtU8voUuISjI2dDMbikqweJYe48b3sO838Hu6KkVvaduKIze4rYv2y+ppMoUjzTvqphaapIkIPxGW/FM8m7nvcVGq1fCtEdNFO2N6v2kU+QTozLijP/ANGr9p0ipX6kH4EdmyqVF4m4XMdgQBAEAQBAEAQBAEAQHVVQesQFupzL7EttfyuCvU7HjV0QcBwNmA0nCidIYxchryCBc3Njpvz77brU5ubuzFOmqastCzWChWuwKE48KsN0zBhYSOTgbe+LbkWsD9thbeN4cPAnuo48fEsuawUM8cnww1Zkp3y0rnbu4DwGu8WOa5n7lXfSatLPmQ3EU7xuuR3uy2ypt6xLNUgG4bK5uj9ZkbWtd+sCvN411VY06SfWbZctGkWGwUypGxKiGIUboy57WuBa7QQCQRYi5Bt5WK9i7O5mUcSsQ8v4BHl+nLIXSaLk6HEEAm1yDpuOXWy1Oo5u7MUqUaatHQtlgqVmPYKzHaThSueIzYlrCADY3Fzpvz7+xbhNwd0TqU1UWGWh3YThwwqibExz3MaA1geQdIHYCADbxuvJSxO7NQgoqyJcrC+MgOLT1FrjwuCP3LJplJg+VYsHrnyxPlDpDeTU5pD9yfau3qTytzKpKq5KzIwoRg248SwxfDW4tQuie57WOFnhhA1DoSQTbwssxlhd0UnBTVmfcKw8YXRNia57mNAawPIOkDkAQAbeN0lLE7iEcKsiYsmisocChw/FpZ426XzAcQD3SQSdQFtnG+/XnzuTuVRyiovgTjSjGTkuJZkXG6wUM5JkynZUmSAy0rzzNO/QD4sILLd1lbfStaWfMh/88E7xy5e7HKoym2uj01FTVTs7WOexrT87hsaT5leKrbOKS9+J7KipZSba99xe00DaWnaxg0ta0NaB2ACwA8Apt3d2VSSVkUkWVIocbdVCSbju2c/U3cWAsW6NNrAdnYFR1W44eBJUIqePiX6kWKGvypFX4w2pfJLxWW0EOaA0AkgAabW3PO9773VY1Wo4VoRlQjKam9UWOI4f+EKExOkka0jS4sLQXC1jc6dr/m25rEZWdyko4lZn3CMNbhNA2JhcWM2bqsSB0uAP3pKTk7sQgoLCj5jGGtxegdE8uDHbO02BI6XIP7rJGTi7oTgprCzpwTBW4JR8KJ8hYL6WvcHab/JOm/ly7l7Obk7szTpqCstDhhmAsw3EJJWSSl0pBl1FpDiL2+Lta/ZZJVHJJdwjSUZOS4knF8KixilEczQ9oc14B6tNx5HcHuJC8jNxd0ezpxmrSRMcLt6d6ybKKhyrHQYm+eOWYSSbyHU0h2992lmn6ht2KrqtrC0RjQjGTkm7svlIsEAQBAEAQBAEAQBAEBCxXFI8Kia6TUdTtDQxjnuJsTs1oJOzSdh2LUYuWhmU1HUrv4YUvrPDvNrtq0erVGq17X08K9r7XW9zK1/uie/he2d+T9Cww/Fo8Rp3vj1kMcWvDo5GuBDQ62hzQ69nA8u1YlBxdmUjNSV0V7c4UrmOdql0scWSO9Xn0sI5h7uHZpHbcre5n7aJ7+Gb7vB+hdU87aqAPY4Oa4Xa5puCO4qbTWTKppq6KurzLT0mIcFxl4ttWhsEziW3tqGlhu24tcbLapyavw8jDqxUsPHkyVhuLR4m5wj13ZbUHxSRkXvbaRoJ5Hksyi46mozUtDsOIxjEuBrAl0cQMN7ltyLjsO4PLkmF2xcBjWLDxO+aUQxFxBIHyWlx8gASfJZWZ63YgUeOQ12FOqGOJiaHOLix7dm31EagL2sfqW3CSlhepmNSMo4loQZM40sMbS/jM1ENbqpqgXJ5Afi7EnoFpUZPS3xRh14LW/wfoTaHHoa6s4TeIHlpcBJDNHcAgEgvYAbah9ay6bSv6G41It29SzWDZWYhj0OHVrIpC8PkNowIpHajtfSWtI2uLrcacpK6Jyqxi0nxJ9RMKeAuN7Dc6WucfJrQSfILKVzbdlcj4ViceL0YlhJcw+64tc2/hqAJC9lFxdmeQmpq6OVFiEdc+QRvDjG8xyDe7XDsIP28ivHFrURkpXtwOOLYpHhFIZJi5rBzcGPdbx0g2C9jFydkJzUFdneyoD6bWA61r2LXB37JGq/dZeWzse3yuQsIx2HGHvEJc7QS1945GgEcwS5oGru5rUqco6mIVYz6v3OLMwQPxf1a7xNa+gxSDbrcttp772Tdyw4uA3scWDiS8RrmYZROllJaxou4hrjYdbNBNlmMXJ2RqUlFXZ1TYtHBhnHdrEdtRPDkuBa5Jbp1AWHaF6oNvCeOaUcT0IDc20z4A8cbQQCH+rVGmx5HVw7W77rW6le2XxRlVoNXz+D9C4qqgUlOXu1WaLnS1zj9TQSfILCV3Yo3ZXKaPONJJC1/Ee2Nxs2R8MzYz2flHMDOfeqbmenoS38LXvlydi+BuFIsUr80QNBI4jow7SZWxSOjBBsfbDbEA7XG3eqbqRLfRLSsqW0dOXu1aWi50tc4/U0E/uWEruxRuyuyLhmNw4pQGaJxMYBOose0G1721AXtY8lqUJRdmZhUjNYo6Fe/OVLFAHv4zGmwBfTVAFzyF+HYk9xWtzJ5K3xRh14JXd/gyZSZghq6sRt4oeQSA+CZl7c7F7ACVl02lf7o2qkW7fZn3D8egxGvfDG53Ej3e10cjS3pfU0c0lTlFXZ5GrGTcVqjsxDGIsPqo43l+uS/DDY5Harc/dabWG+/YvIwck2j2VSMWk+JPWTYQBAEAQBAEAQBAEAQHwtBcDYXHI9PBAZI/wDusP0H+2Kv/sef2OX/AJP/AF+5rWsDXEgAEm57zYDfyAHkoHUYDLOO0+E02IesPDf8sncWkE3BsLDaxuQRZdVSEpONu5HDRqRgp4v5M0OQ8Kfg2VoopdnjU5wvfTqcXW8r7991KtNSm2i+zU3Cmosp8VqTSek5jmxSSn1K2mPRf8q7f23NFvPtVIq9HW2f2JTk1tGSv0fuaXCa8180t4Hwlpa08TTqdtf4riLDVtv2nkoyja2dzphLFfKxmcy4KcZze7hvMU8VLHJBID7ruLIPa/NI2P8AXyNqc8NPPRv0OarTx1XZ2aSt8WW2U8xnFS6CdvCq4tpYz2/nM6tO3hcdhBOKtPDms0ylGtj6MspLVH3IsYOUomkAi8gIP0r15WfTZqgv6aXvUhekf+KUf6dD9j1vZ9ZcmT2rSH+S+5rXMBeDYXF7HpfnZc51H1AZHN3wswz6WX7rVel1JnNW7SHmayT8mfAqB0lB6PfgXS/R/wBZVa/aMjs/ZRMyzDZoa2praK5mjqpWSxXNpmAg2t8oX2t9vO2JNKE9LfA58Ek5VIa3zXeW2OY1FmH0eVMsR/kyHNPvMcLXa4dftWIQcKqTKTqRqUW13GwZ7oXOdRk/R6Lev/p83/Kr1/28kc2zfv8A8mdWf4zh1RTYgwb08gbLbtjebH6r2HzyvaHSTg+P1M7SsLjVXD6MsswkYpU09M03bK7jS9DFGQ76nPMbfAuWIdFOXl5srU6TUO/PyXtE3NPwZqvoJfuOWafXXM1W7OXJmey7jLoMpU7TSTvbw42aiIuGb2bc/jC7Tv8AJvbsVakE5t4l8yFGo1TisL0Xd6mwqv4s/wCafsUFqdT0PNsIxWGT0Ysprh00jHQxx2Ny9z3aLXFtiQb32suuUXvsXBZnBCcXs+Hi8vM9AwaiNBgsMLjqLImxuI7bNANlyzleTZ2wjhio9xj8GxE5UIoK5o4JJZTz29h7ST7MnYDvY/v29o9E47zpw14o5YTdL+nU04Ph5m3rf4m/5rvsK5lqdj0M56NmB+RKcEAgteCDyN5H3uOittHas59lX9FHD0l/6gZ+kRfeTZ+t5M92rqeaNW5gc4EgEg3HdtbbyJHmoHQZXONK7DapmIQi74RpnaP5SE+95t94f4BXpPEt2+OnM5q6cWqseGvImZfH4Uq3VrgbPHDpgfixA31W7HSO9r5oYFmfRWD48/wbp9J4+/Tl+fQv1IsEAQBAEAQBAEAQBAEAQGRLX/8AqPxuFLwvVuBr4brauJfpfT38u+yvlurXzvc5rPf4rZWt8zWvdoYSb7b7Ak+QG5PgoHSY/KWHGeiroaiF7Wz1EsgD2kamP02IPY7bxHNdFWVnFxeiRy0YXU4yWrfwZLypLPhrDS1LJHcJ2iGcNJbIz4mojk4DY322581mqoy6UePA1Rco9CXDR+BCxB0kHpCbUCnmkiFNwHOYw7O1udte1xa246rUbOlhvne5iV1XxWdrWNHh2Iurql44MkbGhtnSN06iSbhovyAA/aUZRstTojK70KtpcM+F/Dk4ZphDr0O06xITa9uVjz5d6plureJLPfXtla3zOeacufhUsmgdwquLeKTr+Y/qw7juueYJB8p1MOT0Z7Wo47SjlJaM7slwSU2WomzNLJLvL2nsJkefq327l5Vac3Y1QTUFi1K70gQyVUNM2KKSQsqY5naGkgNbqvvyvvy5rdBpXu+Fie0pyw2WjTNVG/isBF7HfcEHzB3HmoHSjkgM5nHC5asQT04D5aaXiBhNtbTs9oJ2BIA5qtKSV1LRkK0JO0o6o51WOSVdEWwU1RxnAtAljLGsJFrvefZIHP2S4m2yKCTzaseuo2rRTv795FlgtAMHwWKEG4iYGkgc7Dc27zcrE5YpNm4RwRUe4qsoao5qsPjkZrqZJWa2OAc0hgBuRYG4Ox37lurbK3cTo3vK61dymzxlWThzT0Oz5WFlTCOUoPxmj/5Bz79+24dWjVWUZ8NGR2ihLOVPjqu/8m5LuHFc32FzYEnyA3J8FynYZbIcUlNJViSKSPiVMk7NTCAWutbfkDtyO6vWaeGz4WOfZ01iutW2aTEaJuI0EkT/AHZGlh8xbbvHNRjJxd0XlFSTT4mcyDhU1FROdVD8aAKdm3KOIkNtfqS4940lWrzi30dNfNkNmhKMelrp5It80Avy7O1rXPc+J7Gta0kkuaQOXIX7Tsp0+umyta7ptLuKXL+KSYbliKN1JUmWOMM0iPZxAsLOvaxVJxUpt3ViVKbjTScXdGlrpDHh7jYk6Ts0EkkjkAN+aitS8nkZPAMBOI+j5lLOx8UjAbFzSCx+tzmOae3mOR7SFedTDVxI5qdLFRUJZMussYjNUUbWVUT4523a8lp0Pttqa4bb897b8lOpGKd4vItSnJq01mVGMVMmO5YdTyUk3rD2Bpa6OzGv+WJfc0g+1sb27OxUilCeJPInNupDC4u/vjoaKVposD0nVI5sYZ7LSS46bch1KjrItpEqvR5C+jyrFDKx8ckeoOD2kc3uIseR2PYqV2nNtEtlTjTUWs0dPpEikqsJYyKKSV/FY8hjSbBpJNzyv3XvuvaDSlds82m7iklfM1EUgmjDhcA/KBB8wRcKDOhO5WZraZMuVDGtc90kT42Na0kkuaQOXId52W6XXTMVs4NLuOOUQ6PLcDHtcx8cbGPa9pBBDQDa/Md42XtXObZ5Rygk+BcKZU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3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22882" r="6147" b="14789"/>
          <a:stretch/>
        </p:blipFill>
        <p:spPr bwMode="auto">
          <a:xfrm>
            <a:off x="3022213" y="5596756"/>
            <a:ext cx="2741342" cy="77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data:image/jpeg;base64,/9j/4AAQSkZJRgABAQAAAQABAAD/2wCEAAkGBxAHEhITEBQVFREWFRsXFxcUGBEcGBccGBUYHBgdFxkbHSgiJCAmHRUYIjEhJSkrLi4uFyAzODQsNy0uMiwBCgoKDgwOGxAQGSslICU3Nzc3LSw3Nzc4Nzc0NDcrKzc3NzgzNy03MDM4LisrOCw3NywvLjQ4Nzc2KzA3Kzc3MP/AABEIAJAAxgMBIgACEQEDEQH/xAAbAAEAAgMBAQAAAAAAAAAAAAAABAYDBQcCAf/EAD0QAAIBAwIDBQUEBwkBAAAAAAECAAMEEQUSITFRBhMiQWEUMnGBkTNCYtEHFSNyc4KyFlJTg5KTscHhQ//EABkBAQADAQEAAAAAAAAAAAAAAAABAwUGAv/EACgRAQABAwEGBgMAAAAAAAAAAAABAgMRMQQSIUFRwRMiYXGBsQXR8P/aAAwDAQACEQMRAD8A7jERAREQEREBERAREQEREBERAREQEREBERAREQEREBERAREQEREBERAREQEREBERAREQEREBERAREQEREBERAREQEREBERAREQEREBERAREQEREBERAREQEREBERAREQEREBERA0932nsrN2p1K6K6nDKc5BxnHL1E8N2ssE511HxD/lKVe0RVv7pgCrJUJLkZUg00yM5GCJH1yqh7unU3beFU5GcqvPGPMzIu/kqqLk0RTo2rf461VNMebjETOnTPRfl7VWLjIrqR/N+U+/2osv8dfo35TnfZy274U3zhd7EZA5jkD68eQ6T5rNPuyeKkl/5hwOcjpkCaVvabVe0U2OOZ5559NGPetXLduq50l1ulUFZQynKkAg9QRkT1ImkfYUP4Sf0CS5dOrzBIttqVC7393UR9nv7WB2/vY5SVKh2Ix7VrHX20fT2elj/uQLCNZtSEbv6W122od64Zs4wpzxOfKZ617SoOiO6q7+6pIBb90ecqtxpFHWrOhQrD9nUqvy4EHNQqynqDggyP2b1OvTuaVhe8bqgHZagBxXo7MLUHQ58JHUQLX+ubXFQ99TxT+0O5fB+/0+c9tqlulNapqoKTHCuWXac8sHlKv2Ut1uq+tIwBV7raw6hremDn6yJ2KZq6rYVvE9jWIbPHKpg2x4+fiBz1pwLhU1m2pMytWphlGWBZcqOpHkJ9qavbUxTJrUwKgzTO5cOPwdflKirXC6xfezhCe4tt28kELvbdtAByducAkTL20AW40kUQuVvGCgkhcilUyMgHHn5GBcLa8pXa76bq6ctysCOHPJEwW2rW9222nVRmwTgMMkDmR1HqOEpuhW1G8p6xSuG7qvWqslwBjZT7ymEpmn/eUqQdxxk55SRol3eaTdW1nfpTqlkcW9zSyMhEBZaiHkSFHEHygWhdbtWBYV6W0MFJ3rgMeSnjz9Oc+Jrto5AFekSW24Dr7393nz9JX+xFulZ9QLAErqFRh6HYoB+hM8dh6CXX6wDjIGouw9GUU2B+ogWuyvqV+pajUWooOMoQRnpkTDX1m2tyQ9ZAQcHiMKfxHkPniVS3tH0/Ua1jSbba3KG7IU4dCGC1UT0diGJ5jLAcwZsalmbK6ctTZrZbcCgqAlFbxd4No+8wYcTzGYG9r6pb27bXqorbd2Cy52nkfh6yWOM572a0S5s7i2SpvQJahWIUFCO/dxRJ9EYDh0nQhwgfYiICIiByDXLpKOo3PfO4prWDBV4qxCocMJGvdVF3btUbYhpsduSpzuPEjPEEDh0kDt5dC3vrrAZ3NTgiAlj4E8hPtPsENUCNdXbKrIGWlQpEkZ8izHBI+H0mLOy+Len3n74uqvbRY2exbq1qxTw+O/zPok9j9Vp5UowI90/hJ5cPL4zZ6rvUuzY4+EcOBBOcg9fymvoforp2i06lG+rU6rZwWoqycGxhgpHD4ma6rdm2qmhXzuU4WphxTqfubuR/Dn5ma0bNbu7VRc3t2cRGOuOk8p5fTlbl65RarjGYmZn2z25u36P9hQ/hJ/QJLkTSPsKH8JP6BJctnVEaEqtzdaVdVKlRn2uCKNZgaiDP3UqkYH3uG7rLVOWV7WpeJ2gAemKS3W+org+NUt6TMveBvBkLjdtOOchK8as9jZtaivhSGHs4G7G7GAEC+eD9DPd/qFnQuEFUj2lKbMnhYuEbG8jA93IGfhK1q16uoHQaqqUV7hWCNzUG3fAJ+nGSdcNU6vbCgyLVNjX271Zh9pTxkBh5wNvZPp+l06t5SZRSq/tKtVSSrY5sx9OWfKTaVa1t0qXasgpuoqvVzwKqnBiegUSp9nWoVNJuKYUqytWS5RyCRVZyaucAcG3ZHAcGE1DI9tZ6lp1TJS0SvUBPJqLUmegPLkxIx0pwLbctplIe3OdvfAIa2ao3DkoJHl0itZ6XbvaUXCpUDF7ZWLg7ySzFSfvZJz58Zqe1TD9S0eWMW2P9ynNx2t0Wl2ganRqHDbHem4xupupTa6+oOIEi7sbC7uXSoitcVKW1wQ3jpg8N3kQDMKXFhY1GfJZqSlGqftHFEcCy7+IXkMj0GZpez+p3d3UuLeuu2/t7ZkLD3au4nuqiejY5eRBmXsdd+x6IlRAhqU6VQ1VqZwaqljXD45EvuyfWBuaFSw7PkbCKZun3DG8965HlzyxE9WZsdDrGhTxTrVyamwb81D5t+Zmg1W4a7o6M+KaM9zSZVUMVQGmxAHEE4Hwkm8FRNZse8dGPstxjahX71Lnl2z/wCQN9WsrSldU6zAC6dTTRiTuZVBYqPQcTiZ73VqFg9NKrhGqttTdnxMeQB5ZlJ7ZmrXzqFBN3sVQGm6tnKUyRcgL55y6/5c2HbS1XtFRod0QXam9ag3R1QOhH0x84Fn1HU6Om7O+cL3jhEBzlmPIKB5yYOM5jeaidfOkXbKVzd0kVW5ghW70/6wV+Ces6fAREQEREDjH6T9Dq6FdVr9BXa2roO+9mfYyMoA8ZwTsIHMcuM3emdprSjb0s3vdg01yqd2T198njznSyMyndof0ZaXrm5jRFKqf/pRwpz1I90/MSiqzmvfpnE/36WU3PLuzHBrbbtRaJTFIXhDgAY/Z458+fn5znV3pVTtleVra0WptNQd7WFVjbqvmzIBt3YzgA+Ql+7N/oasdOGbsm6qZPMFaYGeHgB4nGM5JnQ7KzpWCCnRRaaDkqAAD5CPBmaoqrnOPjv6J8SIiYpjGXq1oC2REX3UUKM9FGB/xMsRL1RNX/ZyyJY9xT8R3N4R4iDkFup+M2kQId5pdC+KGrTVzTOUyPdPVeh4CfX0yhUqiuaamso2ioR4gOPAHpxPD1kuIECrottWNQtSQ97g1OHv45buuJmq6fRrKyMilWAVgR7wHIN1EkxAgVNFtqtJaLUkNFTlUI8K45YHpMx0+iXSpsHeIu1W81B5gHpJMQMfcJv37Rv27d3njOcZ6ZMh1dEtarO7UkLPgvw4ORy3jk3zmwiBDu9LoXpQ1KasaZyhI9w/h6RX0uhXqLWempqqMK5HiUceAPzP1kyIEKnpNvSpGitNRROcoB4Tk5PD1M80NGtrfu9lJF7rPd4GNm73tvTOTmT4gQbjR7a5CB6SEUzlARwQ9V6H1k4RPsBERAREQEREBERAREQEREBERAREQEREBERAREQEREBERAREQEREBERAREQEREBERAREQEREBERAREQEREBERAREQEREBERAREQEREBERAREQEREBERAREQEREBERAREQEREBERA/9k="/>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4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008" y="1323994"/>
            <a:ext cx="2191025" cy="206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40946" y="209158"/>
            <a:ext cx="4164459" cy="954107"/>
          </a:xfrm>
          <a:prstGeom prst="rect">
            <a:avLst/>
          </a:prstGeom>
          <a:noFill/>
        </p:spPr>
        <p:txBody>
          <a:bodyPr wrap="square" rtlCol="0">
            <a:spAutoFit/>
          </a:bodyPr>
          <a:lstStyle/>
          <a:p>
            <a:r>
              <a:rPr lang="en-GB" dirty="0">
                <a:solidFill>
                  <a:schemeClr val="tx1"/>
                </a:solidFill>
                <a:latin typeface="Brandon Grotesque Medium" panose="020B0603020203060202" pitchFamily="34" charset="0"/>
              </a:rPr>
              <a:t>A-levels:</a:t>
            </a:r>
          </a:p>
          <a:p>
            <a:r>
              <a:rPr lang="en-GB" dirty="0">
                <a:solidFill>
                  <a:schemeClr val="tx1"/>
                </a:solidFill>
                <a:latin typeface="Brandon Grotesque Medium" panose="020B0603020203060202" pitchFamily="34" charset="0"/>
              </a:rPr>
              <a:t>Maths, Physics, Chemistry</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8952" y="4650532"/>
            <a:ext cx="2487863" cy="719529"/>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38006"/>
          <a:stretch/>
        </p:blipFill>
        <p:spPr>
          <a:xfrm>
            <a:off x="155340" y="5488168"/>
            <a:ext cx="2664296" cy="987554"/>
          </a:xfrm>
          <a:prstGeom prst="rect">
            <a:avLst/>
          </a:prstGeom>
        </p:spPr>
      </p:pic>
      <p:pic>
        <p:nvPicPr>
          <p:cNvPr id="7" name="Picture 6"/>
          <p:cNvPicPr>
            <a:picLocks noChangeAspect="1"/>
          </p:cNvPicPr>
          <p:nvPr/>
        </p:nvPicPr>
        <p:blipFill>
          <a:blip r:embed="rId8"/>
          <a:stretch>
            <a:fillRect/>
          </a:stretch>
        </p:blipFill>
        <p:spPr>
          <a:xfrm>
            <a:off x="6888088" y="3652579"/>
            <a:ext cx="4481889" cy="2494525"/>
          </a:xfrm>
          <a:prstGeom prst="rect">
            <a:avLst/>
          </a:prstGeom>
        </p:spPr>
      </p:pic>
      <p:sp>
        <p:nvSpPr>
          <p:cNvPr id="8" name="AutoShape 2" descr="Online courses from The University of Nottingham"/>
          <p:cNvSpPr>
            <a:spLocks noChangeAspect="1" noChangeArrowheads="1"/>
          </p:cNvSpPr>
          <p:nvPr/>
        </p:nvSpPr>
        <p:spPr bwMode="auto">
          <a:xfrm>
            <a:off x="155575" y="-623888"/>
            <a:ext cx="3514725" cy="1304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p:cNvPicPr>
            <a:picLocks noChangeAspect="1"/>
          </p:cNvPicPr>
          <p:nvPr/>
        </p:nvPicPr>
        <p:blipFill>
          <a:blip r:embed="rId9"/>
          <a:stretch>
            <a:fillRect/>
          </a:stretch>
        </p:blipFill>
        <p:spPr>
          <a:xfrm>
            <a:off x="361315" y="4574051"/>
            <a:ext cx="2252346" cy="1126173"/>
          </a:xfrm>
          <a:prstGeom prst="rect">
            <a:avLst/>
          </a:prstGeom>
        </p:spPr>
      </p:pic>
      <p:pic>
        <p:nvPicPr>
          <p:cNvPr id="10" name="Picture 9"/>
          <p:cNvPicPr>
            <a:picLocks noChangeAspect="1"/>
          </p:cNvPicPr>
          <p:nvPr/>
        </p:nvPicPr>
        <p:blipFill>
          <a:blip r:embed="rId10"/>
          <a:stretch>
            <a:fillRect/>
          </a:stretch>
        </p:blipFill>
        <p:spPr>
          <a:xfrm>
            <a:off x="60930" y="160338"/>
            <a:ext cx="2818600" cy="3988456"/>
          </a:xfrm>
          <a:prstGeom prst="rect">
            <a:avLst/>
          </a:prstGeom>
        </p:spPr>
      </p:pic>
    </p:spTree>
    <p:extLst>
      <p:ext uri="{BB962C8B-B14F-4D97-AF65-F5344CB8AC3E}">
        <p14:creationId xmlns:p14="http://schemas.microsoft.com/office/powerpoint/2010/main" val="393403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4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860421-BBE5-4D47-B8B6-AA293310642B}"/>
              </a:ext>
            </a:extLst>
          </p:cNvPr>
          <p:cNvPicPr>
            <a:picLocks noChangeAspect="1"/>
          </p:cNvPicPr>
          <p:nvPr/>
        </p:nvPicPr>
        <p:blipFill rotWithShape="1">
          <a:blip r:embed="rId3"/>
          <a:srcRect l="81428"/>
          <a:stretch/>
        </p:blipFill>
        <p:spPr>
          <a:xfrm>
            <a:off x="14322" y="0"/>
            <a:ext cx="2264283" cy="6858000"/>
          </a:xfrm>
          <a:prstGeom prst="rect">
            <a:avLst/>
          </a:prstGeom>
        </p:spPr>
      </p:pic>
      <p:sp>
        <p:nvSpPr>
          <p:cNvPr id="28" name="TextBox 27">
            <a:extLst>
              <a:ext uri="{FF2B5EF4-FFF2-40B4-BE49-F238E27FC236}">
                <a16:creationId xmlns:a16="http://schemas.microsoft.com/office/drawing/2014/main" id="{78573369-8D72-4110-90A3-7994BECCA664}"/>
              </a:ext>
            </a:extLst>
          </p:cNvPr>
          <p:cNvSpPr txBox="1"/>
          <p:nvPr/>
        </p:nvSpPr>
        <p:spPr>
          <a:xfrm>
            <a:off x="1111364" y="532286"/>
            <a:ext cx="10153128" cy="1015663"/>
          </a:xfrm>
          <a:prstGeom prst="rect">
            <a:avLst/>
          </a:prstGeom>
          <a:noFill/>
        </p:spPr>
        <p:txBody>
          <a:bodyPr wrap="square" rtlCol="0">
            <a:spAutoFit/>
          </a:bodyPr>
          <a:lstStyle/>
          <a:p>
            <a:pPr algn="ctr"/>
            <a:r>
              <a:rPr lang="en-GB" sz="6000" dirty="0">
                <a:solidFill>
                  <a:schemeClr val="tx1"/>
                </a:solidFill>
                <a:latin typeface="Brandon Grotesque Medium" panose="020B0603020203060202" pitchFamily="34" charset="0"/>
              </a:rPr>
              <a:t>What is Materials Science?</a:t>
            </a:r>
            <a:endParaRPr lang="en-GB" sz="4400" dirty="0">
              <a:solidFill>
                <a:schemeClr val="tx1"/>
              </a:solidFill>
              <a:latin typeface="Brandon Grotesque Medium" panose="020B0603020203060202" pitchFamily="34" charset="0"/>
            </a:endParaRPr>
          </a:p>
        </p:txBody>
      </p:sp>
      <p:grpSp>
        <p:nvGrpSpPr>
          <p:cNvPr id="38" name="Group 37">
            <a:extLst>
              <a:ext uri="{FF2B5EF4-FFF2-40B4-BE49-F238E27FC236}">
                <a16:creationId xmlns:a16="http://schemas.microsoft.com/office/drawing/2014/main" id="{2BE179E2-D301-49E5-823A-A636DD407D21}"/>
              </a:ext>
            </a:extLst>
          </p:cNvPr>
          <p:cNvGrpSpPr/>
          <p:nvPr/>
        </p:nvGrpSpPr>
        <p:grpSpPr>
          <a:xfrm>
            <a:off x="3936000" y="2132856"/>
            <a:ext cx="4320000" cy="3696790"/>
            <a:chOff x="1822137" y="247110"/>
            <a:chExt cx="7761794" cy="6610890"/>
          </a:xfrm>
        </p:grpSpPr>
        <p:sp>
          <p:nvSpPr>
            <p:cNvPr id="39" name="Oval 38">
              <a:extLst>
                <a:ext uri="{FF2B5EF4-FFF2-40B4-BE49-F238E27FC236}">
                  <a16:creationId xmlns:a16="http://schemas.microsoft.com/office/drawing/2014/main" id="{710C762A-6016-4893-944A-1BBCF99CF8C3}"/>
                </a:ext>
              </a:extLst>
            </p:cNvPr>
            <p:cNvSpPr/>
            <p:nvPr/>
          </p:nvSpPr>
          <p:spPr>
            <a:xfrm>
              <a:off x="3400425" y="247110"/>
              <a:ext cx="4600575" cy="4381500"/>
            </a:xfrm>
            <a:prstGeom prst="ellipse">
              <a:avLst/>
            </a:prstGeom>
            <a:solidFill>
              <a:srgbClr val="FFFF00">
                <a:alpha val="4117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Oval 39">
              <a:extLst>
                <a:ext uri="{FF2B5EF4-FFF2-40B4-BE49-F238E27FC236}">
                  <a16:creationId xmlns:a16="http://schemas.microsoft.com/office/drawing/2014/main" id="{C0D1BE74-4BFE-4953-9598-58D50BDA4D29}"/>
                </a:ext>
              </a:extLst>
            </p:cNvPr>
            <p:cNvSpPr/>
            <p:nvPr/>
          </p:nvSpPr>
          <p:spPr>
            <a:xfrm>
              <a:off x="1822137" y="2476500"/>
              <a:ext cx="4600575" cy="4381500"/>
            </a:xfrm>
            <a:prstGeom prst="ellipse">
              <a:avLst/>
            </a:prstGeom>
            <a:solidFill>
              <a:schemeClr val="accent6">
                <a:lumMod val="75000"/>
                <a:alpha val="41176"/>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Oval 40">
              <a:extLst>
                <a:ext uri="{FF2B5EF4-FFF2-40B4-BE49-F238E27FC236}">
                  <a16:creationId xmlns:a16="http://schemas.microsoft.com/office/drawing/2014/main" id="{EAA69DFE-4D36-4A56-8199-E1C66F86B096}"/>
                </a:ext>
              </a:extLst>
            </p:cNvPr>
            <p:cNvSpPr/>
            <p:nvPr/>
          </p:nvSpPr>
          <p:spPr>
            <a:xfrm>
              <a:off x="4983356" y="2476500"/>
              <a:ext cx="4600575" cy="4381500"/>
            </a:xfrm>
            <a:prstGeom prst="ellipse">
              <a:avLst/>
            </a:prstGeom>
            <a:solidFill>
              <a:srgbClr val="FF0000">
                <a:alpha val="4117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42" name="TextBox 41">
            <a:extLst>
              <a:ext uri="{FF2B5EF4-FFF2-40B4-BE49-F238E27FC236}">
                <a16:creationId xmlns:a16="http://schemas.microsoft.com/office/drawing/2014/main" id="{178541AC-6FE2-4BBE-8677-6B043609E312}"/>
              </a:ext>
            </a:extLst>
          </p:cNvPr>
          <p:cNvSpPr txBox="1"/>
          <p:nvPr/>
        </p:nvSpPr>
        <p:spPr>
          <a:xfrm>
            <a:off x="5327326" y="2702153"/>
            <a:ext cx="1805151" cy="523220"/>
          </a:xfrm>
          <a:prstGeom prst="rect">
            <a:avLst/>
          </a:prstGeom>
          <a:noFill/>
        </p:spPr>
        <p:txBody>
          <a:bodyPr wrap="square" rtlCol="0">
            <a:spAutoFit/>
          </a:bodyPr>
          <a:lstStyle/>
          <a:p>
            <a:r>
              <a:rPr lang="en-GB" sz="2800" dirty="0">
                <a:solidFill>
                  <a:schemeClr val="tx1"/>
                </a:solidFill>
                <a:latin typeface="Brandon Grotesque Medium" panose="020B0603020203060202" pitchFamily="34" charset="0"/>
              </a:rPr>
              <a:t>Chemistry</a:t>
            </a:r>
          </a:p>
        </p:txBody>
      </p:sp>
      <p:sp>
        <p:nvSpPr>
          <p:cNvPr id="43" name="TextBox 42">
            <a:extLst>
              <a:ext uri="{FF2B5EF4-FFF2-40B4-BE49-F238E27FC236}">
                <a16:creationId xmlns:a16="http://schemas.microsoft.com/office/drawing/2014/main" id="{D7A99FF5-9E9F-48ED-BEC1-4CBC9BAEFB91}"/>
              </a:ext>
            </a:extLst>
          </p:cNvPr>
          <p:cNvSpPr txBox="1"/>
          <p:nvPr/>
        </p:nvSpPr>
        <p:spPr>
          <a:xfrm>
            <a:off x="4042812" y="4501251"/>
            <a:ext cx="1805151" cy="523220"/>
          </a:xfrm>
          <a:prstGeom prst="rect">
            <a:avLst/>
          </a:prstGeom>
          <a:noFill/>
        </p:spPr>
        <p:txBody>
          <a:bodyPr wrap="square" rtlCol="0">
            <a:spAutoFit/>
          </a:bodyPr>
          <a:lstStyle/>
          <a:p>
            <a:r>
              <a:rPr lang="en-GB" sz="2800" dirty="0">
                <a:solidFill>
                  <a:schemeClr val="tx1"/>
                </a:solidFill>
                <a:latin typeface="Brandon Grotesque Medium" panose="020B0603020203060202" pitchFamily="34" charset="0"/>
              </a:rPr>
              <a:t>Biology</a:t>
            </a:r>
          </a:p>
        </p:txBody>
      </p:sp>
      <p:sp>
        <p:nvSpPr>
          <p:cNvPr id="44" name="TextBox 43">
            <a:extLst>
              <a:ext uri="{FF2B5EF4-FFF2-40B4-BE49-F238E27FC236}">
                <a16:creationId xmlns:a16="http://schemas.microsoft.com/office/drawing/2014/main" id="{DA4D4937-44E3-4FA1-938A-424793D1F604}"/>
              </a:ext>
            </a:extLst>
          </p:cNvPr>
          <p:cNvSpPr txBox="1"/>
          <p:nvPr/>
        </p:nvSpPr>
        <p:spPr>
          <a:xfrm>
            <a:off x="6726394" y="4493510"/>
            <a:ext cx="1805151" cy="523220"/>
          </a:xfrm>
          <a:prstGeom prst="rect">
            <a:avLst/>
          </a:prstGeom>
          <a:noFill/>
        </p:spPr>
        <p:txBody>
          <a:bodyPr wrap="square" rtlCol="0">
            <a:spAutoFit/>
          </a:bodyPr>
          <a:lstStyle/>
          <a:p>
            <a:r>
              <a:rPr lang="en-GB" sz="2800" dirty="0">
                <a:solidFill>
                  <a:schemeClr val="tx1"/>
                </a:solidFill>
                <a:latin typeface="Brandon Grotesque Medium" panose="020B0603020203060202" pitchFamily="34" charset="0"/>
              </a:rPr>
              <a:t>Physics</a:t>
            </a:r>
          </a:p>
        </p:txBody>
      </p:sp>
      <p:sp>
        <p:nvSpPr>
          <p:cNvPr id="45" name="TextBox 44">
            <a:extLst>
              <a:ext uri="{FF2B5EF4-FFF2-40B4-BE49-F238E27FC236}">
                <a16:creationId xmlns:a16="http://schemas.microsoft.com/office/drawing/2014/main" id="{24D4A8C9-E35B-4DF8-9C55-50835140B046}"/>
              </a:ext>
            </a:extLst>
          </p:cNvPr>
          <p:cNvSpPr txBox="1"/>
          <p:nvPr/>
        </p:nvSpPr>
        <p:spPr>
          <a:xfrm>
            <a:off x="5695447" y="6150844"/>
            <a:ext cx="2701650" cy="523220"/>
          </a:xfrm>
          <a:prstGeom prst="rect">
            <a:avLst/>
          </a:prstGeom>
          <a:noFill/>
        </p:spPr>
        <p:txBody>
          <a:bodyPr wrap="square" rtlCol="0">
            <a:spAutoFit/>
          </a:bodyPr>
          <a:lstStyle/>
          <a:p>
            <a:r>
              <a:rPr lang="en-GB" sz="2800" dirty="0">
                <a:solidFill>
                  <a:schemeClr val="tx1"/>
                </a:solidFill>
                <a:latin typeface="Brandon Grotesque Medium" panose="020B0603020203060202" pitchFamily="34" charset="0"/>
              </a:rPr>
              <a:t>Materials Science</a:t>
            </a:r>
          </a:p>
        </p:txBody>
      </p:sp>
      <p:cxnSp>
        <p:nvCxnSpPr>
          <p:cNvPr id="46" name="Straight Arrow Connector 45">
            <a:extLst>
              <a:ext uri="{FF2B5EF4-FFF2-40B4-BE49-F238E27FC236}">
                <a16:creationId xmlns:a16="http://schemas.microsoft.com/office/drawing/2014/main" id="{8977B83A-A8F9-489E-A2EC-A80B805007A1}"/>
              </a:ext>
            </a:extLst>
          </p:cNvPr>
          <p:cNvCxnSpPr>
            <a:stCxn id="45" idx="0"/>
          </p:cNvCxnSpPr>
          <p:nvPr/>
        </p:nvCxnSpPr>
        <p:spPr>
          <a:xfrm flipH="1" flipV="1">
            <a:off x="6094708" y="4322802"/>
            <a:ext cx="951564" cy="18280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562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3FFF144E-A337-4442-A948-37D6FBBCA210}"/>
              </a:ext>
            </a:extLst>
          </p:cNvPr>
          <p:cNvPicPr>
            <a:picLocks noChangeAspect="1"/>
          </p:cNvPicPr>
          <p:nvPr/>
        </p:nvPicPr>
        <p:blipFill rotWithShape="1">
          <a:blip r:embed="rId3"/>
          <a:srcRect l="62558" r="3973"/>
          <a:stretch/>
        </p:blipFill>
        <p:spPr>
          <a:xfrm>
            <a:off x="8115299" y="0"/>
            <a:ext cx="4076701" cy="6858000"/>
          </a:xfrm>
          <a:prstGeom prst="rect">
            <a:avLst/>
          </a:prstGeom>
        </p:spPr>
      </p:pic>
      <p:sp>
        <p:nvSpPr>
          <p:cNvPr id="9" name="Left-Right Arrow 8"/>
          <p:cNvSpPr/>
          <p:nvPr/>
        </p:nvSpPr>
        <p:spPr>
          <a:xfrm>
            <a:off x="4294935" y="3428574"/>
            <a:ext cx="1728787" cy="822325"/>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sp>
        <p:nvSpPr>
          <p:cNvPr id="12" name="Rectangle 11"/>
          <p:cNvSpPr/>
          <p:nvPr/>
        </p:nvSpPr>
        <p:spPr>
          <a:xfrm>
            <a:off x="4359227" y="4192822"/>
            <a:ext cx="1600200" cy="523875"/>
          </a:xfrm>
          <a:prstGeom prst="rect">
            <a:avLst/>
          </a:prstGeom>
        </p:spPr>
        <p:txBody>
          <a:bodyPr wrap="none">
            <a:spAutoFit/>
          </a:bodyPr>
          <a:lstStyle/>
          <a:p>
            <a:pPr algn="ctr">
              <a:defRPr/>
            </a:pPr>
            <a:r>
              <a:rPr lang="en-GB" sz="2800" b="1" dirty="0">
                <a:solidFill>
                  <a:schemeClr val="tx1"/>
                </a:solidFill>
                <a:latin typeface="Brandon Grotesque Medium" panose="020B0603020203060202" pitchFamily="34" charset="0"/>
              </a:rPr>
              <a:t>Materials</a:t>
            </a:r>
          </a:p>
        </p:txBody>
      </p:sp>
      <p:sp>
        <p:nvSpPr>
          <p:cNvPr id="13" name="Rectangle 12"/>
          <p:cNvSpPr/>
          <p:nvPr/>
        </p:nvSpPr>
        <p:spPr>
          <a:xfrm>
            <a:off x="4329101" y="4600491"/>
            <a:ext cx="1660455" cy="523220"/>
          </a:xfrm>
          <a:prstGeom prst="rect">
            <a:avLst/>
          </a:prstGeom>
        </p:spPr>
        <p:txBody>
          <a:bodyPr wrap="none">
            <a:spAutoFit/>
          </a:bodyPr>
          <a:lstStyle/>
          <a:p>
            <a:pPr algn="ctr">
              <a:defRPr/>
            </a:pPr>
            <a:r>
              <a:rPr lang="en-GB" sz="2800" b="1" dirty="0">
                <a:solidFill>
                  <a:schemeClr val="tx1"/>
                </a:solidFill>
                <a:latin typeface="Brandon Grotesque Medium" panose="020B0603020203060202" pitchFamily="34" charset="0"/>
              </a:rPr>
              <a:t>Engineers</a:t>
            </a:r>
          </a:p>
        </p:txBody>
      </p:sp>
      <p:sp>
        <p:nvSpPr>
          <p:cNvPr id="16" name="TextBox 15"/>
          <p:cNvSpPr txBox="1"/>
          <p:nvPr/>
        </p:nvSpPr>
        <p:spPr>
          <a:xfrm>
            <a:off x="216028" y="391210"/>
            <a:ext cx="7038722" cy="646331"/>
          </a:xfrm>
          <a:prstGeom prst="rect">
            <a:avLst/>
          </a:prstGeom>
          <a:noFill/>
        </p:spPr>
        <p:txBody>
          <a:bodyPr wrap="none" rtlCol="0">
            <a:spAutoFit/>
          </a:bodyPr>
          <a:lstStyle/>
          <a:p>
            <a:r>
              <a:rPr lang="en-GB" sz="3600" b="1" dirty="0">
                <a:solidFill>
                  <a:schemeClr val="tx1"/>
                </a:solidFill>
                <a:latin typeface="Brandon Grotesque Medium" panose="020B0603020203060202" pitchFamily="34" charset="0"/>
              </a:rPr>
              <a:t>Materials Science and Engineering</a:t>
            </a:r>
          </a:p>
        </p:txBody>
      </p:sp>
      <p:grpSp>
        <p:nvGrpSpPr>
          <p:cNvPr id="16393" name="Group 16392"/>
          <p:cNvGrpSpPr/>
          <p:nvPr/>
        </p:nvGrpSpPr>
        <p:grpSpPr>
          <a:xfrm>
            <a:off x="6244479" y="1499241"/>
            <a:ext cx="992115" cy="1169080"/>
            <a:chOff x="5578569" y="1380548"/>
            <a:chExt cx="992115" cy="1169080"/>
          </a:xfrm>
        </p:grpSpPr>
        <p:cxnSp>
          <p:nvCxnSpPr>
            <p:cNvPr id="16394" name="Straight Connector 16393"/>
            <p:cNvCxnSpPr/>
            <p:nvPr/>
          </p:nvCxnSpPr>
          <p:spPr>
            <a:xfrm flipH="1" flipV="1">
              <a:off x="6210302" y="2372663"/>
              <a:ext cx="67848" cy="176965"/>
            </a:xfrm>
            <a:prstGeom prst="line">
              <a:avLst/>
            </a:prstGeom>
            <a:ln w="28575">
              <a:solidFill>
                <a:srgbClr val="2E75B6"/>
              </a:solidFill>
            </a:ln>
          </p:spPr>
          <p:style>
            <a:lnRef idx="1">
              <a:schemeClr val="accent1"/>
            </a:lnRef>
            <a:fillRef idx="0">
              <a:schemeClr val="accent1"/>
            </a:fillRef>
            <a:effectRef idx="0">
              <a:schemeClr val="accent1"/>
            </a:effectRef>
            <a:fontRef idx="minor">
              <a:schemeClr val="tx1"/>
            </a:fontRef>
          </p:style>
        </p:cxnSp>
        <p:grpSp>
          <p:nvGrpSpPr>
            <p:cNvPr id="17" name="Group 17417"/>
            <p:cNvGrpSpPr>
              <a:grpSpLocks/>
            </p:cNvGrpSpPr>
            <p:nvPr/>
          </p:nvGrpSpPr>
          <p:grpSpPr bwMode="auto">
            <a:xfrm>
              <a:off x="5578569" y="1380548"/>
              <a:ext cx="992115" cy="992115"/>
              <a:chOff x="493466" y="1618739"/>
              <a:chExt cx="2088000" cy="2088000"/>
            </a:xfrm>
          </p:grpSpPr>
          <p:sp>
            <p:nvSpPr>
              <p:cNvPr id="18" name="Oval 17"/>
              <p:cNvSpPr>
                <a:spLocks noChangeAspect="1"/>
              </p:cNvSpPr>
              <p:nvPr/>
            </p:nvSpPr>
            <p:spPr>
              <a:xfrm>
                <a:off x="493466" y="1618739"/>
                <a:ext cx="2088000" cy="2088000"/>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19" name="Rectangle 9"/>
              <p:cNvSpPr>
                <a:spLocks noChangeArrowheads="1"/>
              </p:cNvSpPr>
              <p:nvPr/>
            </p:nvSpPr>
            <p:spPr bwMode="auto">
              <a:xfrm>
                <a:off x="636360" y="1916834"/>
                <a:ext cx="1802217" cy="55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a:latin typeface="Brandon Grotesque Medium" panose="020B0603020203060202" pitchFamily="34" charset="0"/>
                  </a:rPr>
                  <a:t>Mechanical</a:t>
                </a:r>
              </a:p>
            </p:txBody>
          </p:sp>
          <p:pic>
            <p:nvPicPr>
              <p:cNvPr id="20" name="Picture 17"/>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14551" t="8127" r="11156" b="6149"/>
              <a:stretch>
                <a:fillRect/>
              </a:stretch>
            </p:blipFill>
            <p:spPr bwMode="auto">
              <a:xfrm>
                <a:off x="1033527" y="2341223"/>
                <a:ext cx="1092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397" name="Group 16396"/>
          <p:cNvGrpSpPr/>
          <p:nvPr/>
        </p:nvGrpSpPr>
        <p:grpSpPr>
          <a:xfrm>
            <a:off x="8295858" y="2134804"/>
            <a:ext cx="1156401" cy="992115"/>
            <a:chOff x="7629948" y="2016110"/>
            <a:chExt cx="1156401" cy="992115"/>
          </a:xfrm>
        </p:grpSpPr>
        <p:cxnSp>
          <p:nvCxnSpPr>
            <p:cNvPr id="64" name="Straight Connector 63"/>
            <p:cNvCxnSpPr/>
            <p:nvPr/>
          </p:nvCxnSpPr>
          <p:spPr>
            <a:xfrm flipV="1">
              <a:off x="7629948" y="2586496"/>
              <a:ext cx="645746" cy="409446"/>
            </a:xfrm>
            <a:prstGeom prst="line">
              <a:avLst/>
            </a:prstGeom>
            <a:ln w="28575">
              <a:solidFill>
                <a:srgbClr val="5B9BD5"/>
              </a:solidFill>
            </a:ln>
          </p:spPr>
          <p:style>
            <a:lnRef idx="1">
              <a:schemeClr val="accent1"/>
            </a:lnRef>
            <a:fillRef idx="0">
              <a:schemeClr val="accent1"/>
            </a:fillRef>
            <a:effectRef idx="0">
              <a:schemeClr val="accent1"/>
            </a:effectRef>
            <a:fontRef idx="minor">
              <a:schemeClr val="tx1"/>
            </a:fontRef>
          </p:style>
        </p:cxnSp>
        <p:grpSp>
          <p:nvGrpSpPr>
            <p:cNvPr id="21" name="Group 17418"/>
            <p:cNvGrpSpPr>
              <a:grpSpLocks/>
            </p:cNvGrpSpPr>
            <p:nvPr/>
          </p:nvGrpSpPr>
          <p:grpSpPr bwMode="auto">
            <a:xfrm>
              <a:off x="7794234" y="2016110"/>
              <a:ext cx="992115" cy="992115"/>
              <a:chOff x="2787310" y="1618739"/>
              <a:chExt cx="2088000" cy="2088000"/>
            </a:xfrm>
          </p:grpSpPr>
          <p:sp>
            <p:nvSpPr>
              <p:cNvPr id="22" name="Oval 21"/>
              <p:cNvSpPr>
                <a:spLocks noChangeAspect="1"/>
              </p:cNvSpPr>
              <p:nvPr/>
            </p:nvSpPr>
            <p:spPr>
              <a:xfrm>
                <a:off x="2787310" y="1618739"/>
                <a:ext cx="2088000" cy="2088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23" name="Rectangle 7"/>
              <p:cNvSpPr>
                <a:spLocks noChangeArrowheads="1"/>
              </p:cNvSpPr>
              <p:nvPr/>
            </p:nvSpPr>
            <p:spPr bwMode="auto">
              <a:xfrm>
                <a:off x="3048284" y="1916834"/>
                <a:ext cx="1566058" cy="55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a:latin typeface="Brandon Grotesque Medium" panose="020B0603020203060202" pitchFamily="34" charset="0"/>
                  </a:rPr>
                  <a:t>Electrical</a:t>
                </a:r>
              </a:p>
            </p:txBody>
          </p:sp>
          <p:pic>
            <p:nvPicPr>
              <p:cNvPr id="24" name="Picture 19"/>
              <p:cNvPicPr>
                <a:picLocks noChangeAspect="1"/>
              </p:cNvPicPr>
              <p:nvPr/>
            </p:nvPicPr>
            <p:blipFill>
              <a:blip r:embed="rId5" cstate="print">
                <a:clrChange>
                  <a:clrFrom>
                    <a:srgbClr val="FFFFFF"/>
                  </a:clrFrom>
                  <a:clrTo>
                    <a:srgbClr val="FFFFF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201310" y="2420888"/>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399" name="Group 16398"/>
          <p:cNvGrpSpPr/>
          <p:nvPr/>
        </p:nvGrpSpPr>
        <p:grpSpPr>
          <a:xfrm>
            <a:off x="8543925" y="3343301"/>
            <a:ext cx="1196063" cy="992869"/>
            <a:chOff x="7878015" y="3224607"/>
            <a:chExt cx="1196063" cy="992869"/>
          </a:xfrm>
        </p:grpSpPr>
        <p:cxnSp>
          <p:nvCxnSpPr>
            <p:cNvPr id="65" name="Straight Connector 64"/>
            <p:cNvCxnSpPr>
              <a:stCxn id="7" idx="6"/>
              <a:endCxn id="26" idx="2"/>
            </p:cNvCxnSpPr>
            <p:nvPr/>
          </p:nvCxnSpPr>
          <p:spPr>
            <a:xfrm flipV="1">
              <a:off x="7878015" y="3721042"/>
              <a:ext cx="203948" cy="1"/>
            </a:xfrm>
            <a:prstGeom prst="line">
              <a:avLst/>
            </a:prstGeom>
            <a:ln w="28575">
              <a:solidFill>
                <a:srgbClr val="5B9BD5"/>
              </a:solidFill>
            </a:ln>
          </p:spPr>
          <p:style>
            <a:lnRef idx="1">
              <a:schemeClr val="accent1"/>
            </a:lnRef>
            <a:fillRef idx="0">
              <a:schemeClr val="accent1"/>
            </a:fillRef>
            <a:effectRef idx="0">
              <a:schemeClr val="accent1"/>
            </a:effectRef>
            <a:fontRef idx="minor">
              <a:schemeClr val="tx1"/>
            </a:fontRef>
          </p:style>
        </p:cxnSp>
        <p:grpSp>
          <p:nvGrpSpPr>
            <p:cNvPr id="25" name="Group 17427"/>
            <p:cNvGrpSpPr>
              <a:grpSpLocks/>
            </p:cNvGrpSpPr>
            <p:nvPr/>
          </p:nvGrpSpPr>
          <p:grpSpPr bwMode="auto">
            <a:xfrm>
              <a:off x="8081963" y="3224607"/>
              <a:ext cx="992115" cy="992869"/>
              <a:chOff x="5081153" y="4234468"/>
              <a:chExt cx="2088000" cy="2088000"/>
            </a:xfrm>
          </p:grpSpPr>
          <p:sp>
            <p:nvSpPr>
              <p:cNvPr id="26" name="Oval 25"/>
              <p:cNvSpPr>
                <a:spLocks noChangeAspect="1"/>
              </p:cNvSpPr>
              <p:nvPr/>
            </p:nvSpPr>
            <p:spPr>
              <a:xfrm>
                <a:off x="5081153" y="4234468"/>
                <a:ext cx="2088000" cy="2088000"/>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27" name="Rectangle 23"/>
              <p:cNvSpPr>
                <a:spLocks noChangeArrowheads="1"/>
              </p:cNvSpPr>
              <p:nvPr/>
            </p:nvSpPr>
            <p:spPr bwMode="auto">
              <a:xfrm>
                <a:off x="5463577" y="4437113"/>
                <a:ext cx="1323154" cy="5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a:latin typeface="Brandon Grotesque Medium" panose="020B0603020203060202" pitchFamily="34" charset="0"/>
                  </a:rPr>
                  <a:t>Optical</a:t>
                </a:r>
              </a:p>
            </p:txBody>
          </p:sp>
          <p:pic>
            <p:nvPicPr>
              <p:cNvPr id="28"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5153" y="4864810"/>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401" name="Group 16400"/>
          <p:cNvGrpSpPr/>
          <p:nvPr/>
        </p:nvGrpSpPr>
        <p:grpSpPr>
          <a:xfrm>
            <a:off x="8341779" y="4509819"/>
            <a:ext cx="992116" cy="992115"/>
            <a:chOff x="7675870" y="4391125"/>
            <a:chExt cx="992116" cy="992115"/>
          </a:xfrm>
        </p:grpSpPr>
        <p:cxnSp>
          <p:nvCxnSpPr>
            <p:cNvPr id="66" name="Straight Connector 65"/>
            <p:cNvCxnSpPr>
              <a:endCxn id="30" idx="1"/>
            </p:cNvCxnSpPr>
            <p:nvPr/>
          </p:nvCxnSpPr>
          <p:spPr>
            <a:xfrm>
              <a:off x="7675870" y="4419571"/>
              <a:ext cx="145293" cy="116846"/>
            </a:xfrm>
            <a:prstGeom prst="line">
              <a:avLst/>
            </a:prstGeom>
            <a:ln w="28575">
              <a:solidFill>
                <a:srgbClr val="4678A6"/>
              </a:solidFill>
            </a:ln>
          </p:spPr>
          <p:style>
            <a:lnRef idx="1">
              <a:schemeClr val="accent1"/>
            </a:lnRef>
            <a:fillRef idx="0">
              <a:schemeClr val="accent1"/>
            </a:fillRef>
            <a:effectRef idx="0">
              <a:schemeClr val="accent1"/>
            </a:effectRef>
            <a:fontRef idx="minor">
              <a:schemeClr val="tx1"/>
            </a:fontRef>
          </p:style>
        </p:cxnSp>
        <p:grpSp>
          <p:nvGrpSpPr>
            <p:cNvPr id="29" name="Group 17419"/>
            <p:cNvGrpSpPr>
              <a:grpSpLocks/>
            </p:cNvGrpSpPr>
            <p:nvPr/>
          </p:nvGrpSpPr>
          <p:grpSpPr bwMode="auto">
            <a:xfrm>
              <a:off x="7675871" y="4391125"/>
              <a:ext cx="992115" cy="992115"/>
              <a:chOff x="5081153" y="1618739"/>
              <a:chExt cx="2088000" cy="2088000"/>
            </a:xfrm>
          </p:grpSpPr>
          <p:sp>
            <p:nvSpPr>
              <p:cNvPr id="30" name="Oval 29"/>
              <p:cNvSpPr>
                <a:spLocks noChangeAspect="1"/>
              </p:cNvSpPr>
              <p:nvPr/>
            </p:nvSpPr>
            <p:spPr>
              <a:xfrm>
                <a:off x="5081153" y="1618739"/>
                <a:ext cx="2088000" cy="2088000"/>
              </a:xfrm>
              <a:prstGeom prst="ellipse">
                <a:avLst/>
              </a:prstGeom>
              <a:solidFill>
                <a:schemeClr val="accent1">
                  <a:alpha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31" name="Rectangle 27"/>
              <p:cNvSpPr>
                <a:spLocks noChangeArrowheads="1"/>
              </p:cNvSpPr>
              <p:nvPr/>
            </p:nvSpPr>
            <p:spPr bwMode="auto">
              <a:xfrm>
                <a:off x="5419717" y="1916834"/>
                <a:ext cx="1410870" cy="55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a:latin typeface="Brandon Grotesque Medium" panose="020B0603020203060202" pitchFamily="34" charset="0"/>
                  </a:rPr>
                  <a:t>Thermal</a:t>
                </a:r>
              </a:p>
            </p:txBody>
          </p:sp>
          <p:pic>
            <p:nvPicPr>
              <p:cNvPr id="32" name="Picture 10"/>
              <p:cNvPicPr>
                <a:picLocks noChangeAspect="1"/>
              </p:cNvPicPr>
              <p:nvPr/>
            </p:nvPicPr>
            <p:blipFill>
              <a:blip r:embed="rId7" cstate="print">
                <a:grayscl/>
                <a:biLevel thresh="50000"/>
                <a:extLst>
                  <a:ext uri="{28A0092B-C50C-407E-A947-70E740481C1C}">
                    <a14:useLocalDpi xmlns:a14="http://schemas.microsoft.com/office/drawing/2010/main" val="0"/>
                  </a:ext>
                </a:extLst>
              </a:blip>
              <a:srcRect/>
              <a:stretch>
                <a:fillRect/>
              </a:stretch>
            </p:blipFill>
            <p:spPr bwMode="auto">
              <a:xfrm>
                <a:off x="5577881" y="2398459"/>
                <a:ext cx="1094545" cy="110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402" name="Group 16401"/>
          <p:cNvGrpSpPr/>
          <p:nvPr/>
        </p:nvGrpSpPr>
        <p:grpSpPr>
          <a:xfrm>
            <a:off x="7369530" y="5005875"/>
            <a:ext cx="992115" cy="1244358"/>
            <a:chOff x="6703620" y="4887182"/>
            <a:chExt cx="992115" cy="1244358"/>
          </a:xfrm>
        </p:grpSpPr>
        <p:cxnSp>
          <p:nvCxnSpPr>
            <p:cNvPr id="67" name="Straight Connector 66"/>
            <p:cNvCxnSpPr/>
            <p:nvPr/>
          </p:nvCxnSpPr>
          <p:spPr>
            <a:xfrm>
              <a:off x="7040880" y="4887182"/>
              <a:ext cx="67152" cy="251489"/>
            </a:xfrm>
            <a:prstGeom prst="line">
              <a:avLst/>
            </a:prstGeom>
            <a:ln w="28575">
              <a:solidFill>
                <a:srgbClr val="3F6A90"/>
              </a:solidFill>
            </a:ln>
          </p:spPr>
          <p:style>
            <a:lnRef idx="1">
              <a:schemeClr val="accent1"/>
            </a:lnRef>
            <a:fillRef idx="0">
              <a:schemeClr val="accent1"/>
            </a:fillRef>
            <a:effectRef idx="0">
              <a:schemeClr val="accent1"/>
            </a:effectRef>
            <a:fontRef idx="minor">
              <a:schemeClr val="tx1"/>
            </a:fontRef>
          </p:style>
        </p:cxnSp>
        <p:grpSp>
          <p:nvGrpSpPr>
            <p:cNvPr id="33" name="Group 17420"/>
            <p:cNvGrpSpPr>
              <a:grpSpLocks/>
            </p:cNvGrpSpPr>
            <p:nvPr/>
          </p:nvGrpSpPr>
          <p:grpSpPr bwMode="auto">
            <a:xfrm>
              <a:off x="6703620" y="5138671"/>
              <a:ext cx="992115" cy="992869"/>
              <a:chOff x="493466" y="4234468"/>
              <a:chExt cx="2088000" cy="2088000"/>
            </a:xfrm>
          </p:grpSpPr>
          <p:sp>
            <p:nvSpPr>
              <p:cNvPr id="34" name="Oval 33"/>
              <p:cNvSpPr>
                <a:spLocks noChangeAspect="1"/>
              </p:cNvSpPr>
              <p:nvPr/>
            </p:nvSpPr>
            <p:spPr>
              <a:xfrm>
                <a:off x="493466" y="4234468"/>
                <a:ext cx="2088000" cy="2088000"/>
              </a:xfrm>
              <a:prstGeom prst="ellipse">
                <a:avLst/>
              </a:prstGeom>
              <a:solidFill>
                <a:schemeClr val="accent1">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35" name="Rectangle 29"/>
              <p:cNvSpPr>
                <a:spLocks noChangeArrowheads="1"/>
              </p:cNvSpPr>
              <p:nvPr/>
            </p:nvSpPr>
            <p:spPr bwMode="auto">
              <a:xfrm>
                <a:off x="803058" y="4358295"/>
                <a:ext cx="1545816" cy="5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dirty="0">
                    <a:latin typeface="Brandon Grotesque Medium" panose="020B0603020203060202" pitchFamily="34" charset="0"/>
                  </a:rPr>
                  <a:t>Magnetic</a:t>
                </a:r>
              </a:p>
            </p:txBody>
          </p:sp>
          <p:pic>
            <p:nvPicPr>
              <p:cNvPr id="36"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5968" y="4939131"/>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395" name="Group 16394"/>
          <p:cNvGrpSpPr/>
          <p:nvPr/>
        </p:nvGrpSpPr>
        <p:grpSpPr>
          <a:xfrm>
            <a:off x="7407341" y="1421147"/>
            <a:ext cx="992115" cy="1284043"/>
            <a:chOff x="6741431" y="1302453"/>
            <a:chExt cx="992115" cy="1284043"/>
          </a:xfrm>
        </p:grpSpPr>
        <p:cxnSp>
          <p:nvCxnSpPr>
            <p:cNvPr id="63" name="Straight Connector 62"/>
            <p:cNvCxnSpPr/>
            <p:nvPr/>
          </p:nvCxnSpPr>
          <p:spPr>
            <a:xfrm flipV="1">
              <a:off x="7040880" y="2288382"/>
              <a:ext cx="124253" cy="298114"/>
            </a:xfrm>
            <a:prstGeom prst="line">
              <a:avLst/>
            </a:prstGeom>
            <a:ln w="28575">
              <a:solidFill>
                <a:srgbClr val="9DC3E6"/>
              </a:solidFill>
            </a:ln>
          </p:spPr>
          <p:style>
            <a:lnRef idx="1">
              <a:schemeClr val="accent1"/>
            </a:lnRef>
            <a:fillRef idx="0">
              <a:schemeClr val="accent1"/>
            </a:fillRef>
            <a:effectRef idx="0">
              <a:schemeClr val="accent1"/>
            </a:effectRef>
            <a:fontRef idx="minor">
              <a:schemeClr val="tx1"/>
            </a:fontRef>
          </p:style>
        </p:cxnSp>
        <p:grpSp>
          <p:nvGrpSpPr>
            <p:cNvPr id="37" name="Group 17426"/>
            <p:cNvGrpSpPr>
              <a:grpSpLocks/>
            </p:cNvGrpSpPr>
            <p:nvPr/>
          </p:nvGrpSpPr>
          <p:grpSpPr bwMode="auto">
            <a:xfrm>
              <a:off x="6741431" y="1302453"/>
              <a:ext cx="992115" cy="992869"/>
              <a:chOff x="2787310" y="4234468"/>
              <a:chExt cx="2088000" cy="2088000"/>
            </a:xfrm>
          </p:grpSpPr>
          <p:sp>
            <p:nvSpPr>
              <p:cNvPr id="38" name="Oval 37"/>
              <p:cNvSpPr>
                <a:spLocks noChangeAspect="1"/>
              </p:cNvSpPr>
              <p:nvPr/>
            </p:nvSpPr>
            <p:spPr>
              <a:xfrm>
                <a:off x="2787310" y="4234468"/>
                <a:ext cx="2088000" cy="2088000"/>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chemeClr val="tx1"/>
                  </a:solidFill>
                  <a:latin typeface="Brandon Grotesque Medium" panose="020B0603020203060202" pitchFamily="34" charset="0"/>
                </a:endParaRPr>
              </a:p>
            </p:txBody>
          </p:sp>
          <p:sp>
            <p:nvSpPr>
              <p:cNvPr id="39" name="Rectangle 25"/>
              <p:cNvSpPr>
                <a:spLocks noChangeArrowheads="1"/>
              </p:cNvSpPr>
              <p:nvPr/>
            </p:nvSpPr>
            <p:spPr bwMode="auto">
              <a:xfrm>
                <a:off x="3049970" y="4437113"/>
                <a:ext cx="1562687" cy="5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100" b="1">
                    <a:latin typeface="Brandon Grotesque Medium" panose="020B0603020203060202" pitchFamily="34" charset="0"/>
                  </a:rPr>
                  <a:t>Chemical</a:t>
                </a:r>
              </a:p>
            </p:txBody>
          </p:sp>
          <p:pic>
            <p:nvPicPr>
              <p:cNvPr id="40" name="Picture 1742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01310" y="4876305"/>
                <a:ext cx="1260000"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6" name="Group 45">
            <a:extLst>
              <a:ext uri="{FF2B5EF4-FFF2-40B4-BE49-F238E27FC236}">
                <a16:creationId xmlns:a16="http://schemas.microsoft.com/office/drawing/2014/main" id="{6248F3A9-E42A-4031-967B-FA3BCF2C2841}"/>
              </a:ext>
            </a:extLst>
          </p:cNvPr>
          <p:cNvGrpSpPr/>
          <p:nvPr/>
        </p:nvGrpSpPr>
        <p:grpSpPr>
          <a:xfrm>
            <a:off x="913225" y="1760798"/>
            <a:ext cx="2253056" cy="2218277"/>
            <a:chOff x="1771316" y="1629556"/>
            <a:chExt cx="2253056" cy="2218277"/>
          </a:xfrm>
        </p:grpSpPr>
        <p:cxnSp>
          <p:nvCxnSpPr>
            <p:cNvPr id="71" name="Straight Connector 70"/>
            <p:cNvCxnSpPr>
              <a:stCxn id="42" idx="5"/>
            </p:cNvCxnSpPr>
            <p:nvPr/>
          </p:nvCxnSpPr>
          <p:spPr>
            <a:xfrm>
              <a:off x="2591752" y="2449992"/>
              <a:ext cx="1432620" cy="13978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6392" name="Group 16391"/>
            <p:cNvGrpSpPr/>
            <p:nvPr/>
          </p:nvGrpSpPr>
          <p:grpSpPr>
            <a:xfrm>
              <a:off x="1771316" y="1629556"/>
              <a:ext cx="961200" cy="961200"/>
              <a:chOff x="640121" y="5189721"/>
              <a:chExt cx="1222433" cy="1222433"/>
            </a:xfrm>
          </p:grpSpPr>
          <p:sp>
            <p:nvSpPr>
              <p:cNvPr id="42" name="Oval 41"/>
              <p:cNvSpPr/>
              <p:nvPr/>
            </p:nvSpPr>
            <p:spPr>
              <a:xfrm>
                <a:off x="640121" y="5189721"/>
                <a:ext cx="1222433" cy="1222433"/>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pic>
            <p:nvPicPr>
              <p:cNvPr id="41" name="Picture 7"/>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8256" y="5598452"/>
                <a:ext cx="813700" cy="81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29"/>
              <p:cNvSpPr>
                <a:spLocks noChangeArrowheads="1"/>
              </p:cNvSpPr>
              <p:nvPr/>
            </p:nvSpPr>
            <p:spPr bwMode="auto">
              <a:xfrm>
                <a:off x="834594" y="5366000"/>
                <a:ext cx="833488" cy="35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200" b="1" dirty="0">
                    <a:latin typeface="Brandon Grotesque Medium" panose="020B0603020203060202" pitchFamily="34" charset="0"/>
                  </a:rPr>
                  <a:t>Atomic</a:t>
                </a:r>
              </a:p>
            </p:txBody>
          </p:sp>
        </p:grpSp>
      </p:grpSp>
      <p:grpSp>
        <p:nvGrpSpPr>
          <p:cNvPr id="45" name="Group 44">
            <a:extLst>
              <a:ext uri="{FF2B5EF4-FFF2-40B4-BE49-F238E27FC236}">
                <a16:creationId xmlns:a16="http://schemas.microsoft.com/office/drawing/2014/main" id="{787A1F51-664B-4E40-8681-B603CEDD9403}"/>
              </a:ext>
            </a:extLst>
          </p:cNvPr>
          <p:cNvGrpSpPr/>
          <p:nvPr/>
        </p:nvGrpSpPr>
        <p:grpSpPr>
          <a:xfrm>
            <a:off x="341338" y="2981408"/>
            <a:ext cx="2606294" cy="961200"/>
            <a:chOff x="1199429" y="2850166"/>
            <a:chExt cx="2606294" cy="961200"/>
          </a:xfrm>
        </p:grpSpPr>
        <p:cxnSp>
          <p:nvCxnSpPr>
            <p:cNvPr id="72" name="Straight Connector 71"/>
            <p:cNvCxnSpPr>
              <a:cxnSpLocks/>
              <a:endCxn id="47" idx="6"/>
            </p:cNvCxnSpPr>
            <p:nvPr/>
          </p:nvCxnSpPr>
          <p:spPr>
            <a:xfrm flipH="1" flipV="1">
              <a:off x="2160629" y="3330766"/>
              <a:ext cx="1645094" cy="31252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0289CE4B-BB9B-436E-BDD8-33C5E1FBB0C7}"/>
                </a:ext>
              </a:extLst>
            </p:cNvPr>
            <p:cNvGrpSpPr/>
            <p:nvPr/>
          </p:nvGrpSpPr>
          <p:grpSpPr>
            <a:xfrm>
              <a:off x="1199429" y="2850166"/>
              <a:ext cx="961200" cy="961200"/>
              <a:chOff x="2620636" y="949349"/>
              <a:chExt cx="961200" cy="961200"/>
            </a:xfrm>
          </p:grpSpPr>
          <p:sp>
            <p:nvSpPr>
              <p:cNvPr id="47" name="Oval 46"/>
              <p:cNvSpPr/>
              <p:nvPr/>
            </p:nvSpPr>
            <p:spPr>
              <a:xfrm>
                <a:off x="2620636" y="949349"/>
                <a:ext cx="961200" cy="961200"/>
              </a:xfrm>
              <a:prstGeom prst="ellipse">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pic>
            <p:nvPicPr>
              <p:cNvPr id="16384" name="Picture 16383"/>
              <p:cNvPicPr>
                <a:picLocks noChangeAspect="1"/>
              </p:cNvPicPr>
              <p:nvPr/>
            </p:nvPicPr>
            <p:blipFill>
              <a:blip r:embed="rId11">
                <a:extLst>
                  <a:ext uri="{BEBA8EAE-BF5A-486C-A8C5-ECC9F3942E4B}">
                    <a14:imgProps xmlns:a14="http://schemas.microsoft.com/office/drawing/2010/main">
                      <a14:imgLayer r:embed="rId12">
                        <a14:imgEffect>
                          <a14:backgroundRemoval t="0" b="100000" l="586" r="99219">
                            <a14:foregroundMark x1="43164" y1="45117" x2="43164" y2="45117"/>
                            <a14:foregroundMark x1="50391" y1="32813" x2="50391" y2="32813"/>
                            <a14:foregroundMark x1="60156" y1="35156" x2="60938" y2="35156"/>
                            <a14:foregroundMark x1="64453" y1="48242" x2="64453" y2="48242"/>
                            <a14:foregroundMark x1="33984" y1="63867" x2="33984" y2="63867"/>
                            <a14:foregroundMark x1="38086" y1="94531" x2="38086" y2="94531"/>
                          </a14:backgroundRemoval>
                        </a14:imgEffect>
                        <a14:imgEffect>
                          <a14:brightnessContrast bright="100000"/>
                        </a14:imgEffect>
                      </a14:imgLayer>
                    </a14:imgProps>
                  </a:ext>
                </a:extLst>
              </a:blip>
              <a:stretch>
                <a:fillRect/>
              </a:stretch>
            </p:blipFill>
            <p:spPr>
              <a:xfrm>
                <a:off x="2855979" y="1289829"/>
                <a:ext cx="490514" cy="490514"/>
              </a:xfrm>
              <a:prstGeom prst="rect">
                <a:avLst/>
              </a:prstGeom>
            </p:spPr>
          </p:pic>
          <p:sp>
            <p:nvSpPr>
              <p:cNvPr id="48" name="Rectangle 29"/>
              <p:cNvSpPr>
                <a:spLocks noChangeArrowheads="1"/>
              </p:cNvSpPr>
              <p:nvPr/>
            </p:nvSpPr>
            <p:spPr bwMode="auto">
              <a:xfrm>
                <a:off x="2625497" y="1072024"/>
                <a:ext cx="951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200" b="1" dirty="0">
                    <a:latin typeface="Brandon Grotesque Medium" panose="020B0603020203060202" pitchFamily="34" charset="0"/>
                  </a:rPr>
                  <a:t>Microscopic</a:t>
                </a:r>
              </a:p>
            </p:txBody>
          </p:sp>
        </p:grpSp>
      </p:grpSp>
      <p:grpSp>
        <p:nvGrpSpPr>
          <p:cNvPr id="16388" name="Group 16387"/>
          <p:cNvGrpSpPr/>
          <p:nvPr/>
        </p:nvGrpSpPr>
        <p:grpSpPr>
          <a:xfrm>
            <a:off x="489188" y="3887744"/>
            <a:ext cx="2549688" cy="1306748"/>
            <a:chOff x="2253225" y="501098"/>
            <a:chExt cx="2549688" cy="1306748"/>
          </a:xfrm>
        </p:grpSpPr>
        <p:cxnSp>
          <p:nvCxnSpPr>
            <p:cNvPr id="76" name="Straight Connector 75"/>
            <p:cNvCxnSpPr>
              <a:cxnSpLocks/>
            </p:cNvCxnSpPr>
            <p:nvPr/>
          </p:nvCxnSpPr>
          <p:spPr>
            <a:xfrm flipV="1">
              <a:off x="3187735" y="501098"/>
              <a:ext cx="1615178" cy="672694"/>
            </a:xfrm>
            <a:prstGeom prst="line">
              <a:avLst/>
            </a:prstGeom>
            <a:ln w="28575">
              <a:solidFill>
                <a:srgbClr val="9BB08D"/>
              </a:solidFill>
            </a:ln>
          </p:spPr>
          <p:style>
            <a:lnRef idx="1">
              <a:schemeClr val="accent1"/>
            </a:lnRef>
            <a:fillRef idx="0">
              <a:schemeClr val="accent1"/>
            </a:fillRef>
            <a:effectRef idx="0">
              <a:schemeClr val="accent1"/>
            </a:effectRef>
            <a:fontRef idx="minor">
              <a:schemeClr val="tx1"/>
            </a:fontRef>
          </p:style>
        </p:cxnSp>
        <p:grpSp>
          <p:nvGrpSpPr>
            <p:cNvPr id="16390" name="Group 16389"/>
            <p:cNvGrpSpPr/>
            <p:nvPr/>
          </p:nvGrpSpPr>
          <p:grpSpPr>
            <a:xfrm>
              <a:off x="2253225" y="846646"/>
              <a:ext cx="961200" cy="961200"/>
              <a:chOff x="3483574" y="5182064"/>
              <a:chExt cx="1222433" cy="1222433"/>
            </a:xfrm>
          </p:grpSpPr>
          <p:sp>
            <p:nvSpPr>
              <p:cNvPr id="52" name="Oval 51"/>
              <p:cNvSpPr/>
              <p:nvPr/>
            </p:nvSpPr>
            <p:spPr>
              <a:xfrm>
                <a:off x="3483574" y="5182064"/>
                <a:ext cx="1222433" cy="1222433"/>
              </a:xfrm>
              <a:prstGeom prst="ellipse">
                <a:avLst/>
              </a:prstGeom>
              <a:solidFill>
                <a:schemeClr val="accent6">
                  <a:lumMod val="40000"/>
                  <a:lumOff val="60000"/>
                  <a:alpha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sp>
            <p:nvSpPr>
              <p:cNvPr id="53" name="Rectangle 29"/>
              <p:cNvSpPr>
                <a:spLocks noChangeArrowheads="1"/>
              </p:cNvSpPr>
              <p:nvPr/>
            </p:nvSpPr>
            <p:spPr bwMode="auto">
              <a:xfrm>
                <a:off x="3499174" y="5338079"/>
                <a:ext cx="1191232" cy="35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GB" altLang="en-US" sz="1200" b="1" dirty="0">
                    <a:latin typeface="Brandon Grotesque Medium" panose="020B0603020203060202" pitchFamily="34" charset="0"/>
                  </a:rPr>
                  <a:t>Component</a:t>
                </a:r>
              </a:p>
            </p:txBody>
          </p:sp>
          <p:pic>
            <p:nvPicPr>
              <p:cNvPr id="16389" name="Picture 16388"/>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96952" y="5645030"/>
                <a:ext cx="595677" cy="595677"/>
              </a:xfrm>
              <a:prstGeom prst="rect">
                <a:avLst/>
              </a:prstGeom>
            </p:spPr>
          </p:pic>
        </p:grpSp>
      </p:grpSp>
      <p:grpSp>
        <p:nvGrpSpPr>
          <p:cNvPr id="16386" name="Group 16385"/>
          <p:cNvGrpSpPr/>
          <p:nvPr/>
        </p:nvGrpSpPr>
        <p:grpSpPr>
          <a:xfrm>
            <a:off x="1796677" y="2615774"/>
            <a:ext cx="2447925" cy="2447925"/>
            <a:chOff x="1130767" y="2497080"/>
            <a:chExt cx="2447925" cy="2447925"/>
          </a:xfrm>
        </p:grpSpPr>
        <p:sp>
          <p:nvSpPr>
            <p:cNvPr id="5" name="Oval 4"/>
            <p:cNvSpPr/>
            <p:nvPr/>
          </p:nvSpPr>
          <p:spPr>
            <a:xfrm>
              <a:off x="1130767" y="2497080"/>
              <a:ext cx="2447925" cy="2447925"/>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sp>
          <p:nvSpPr>
            <p:cNvPr id="6" name="Rectangle 5"/>
            <p:cNvSpPr/>
            <p:nvPr/>
          </p:nvSpPr>
          <p:spPr>
            <a:xfrm>
              <a:off x="1546079" y="3459105"/>
              <a:ext cx="1617302" cy="523220"/>
            </a:xfrm>
            <a:prstGeom prst="rect">
              <a:avLst/>
            </a:prstGeom>
          </p:spPr>
          <p:txBody>
            <a:bodyPr wrap="none">
              <a:spAutoFit/>
            </a:bodyPr>
            <a:lstStyle/>
            <a:p>
              <a:pPr algn="ctr">
                <a:defRPr/>
              </a:pPr>
              <a:r>
                <a:rPr lang="en-GB" sz="2800" b="1" dirty="0">
                  <a:solidFill>
                    <a:schemeClr val="tx1"/>
                  </a:solidFill>
                  <a:latin typeface="Brandon Grotesque Medium" panose="020B0603020203060202" pitchFamily="34" charset="0"/>
                </a:rPr>
                <a:t>Structure</a:t>
              </a:r>
            </a:p>
          </p:txBody>
        </p:sp>
      </p:grpSp>
      <p:sp>
        <p:nvSpPr>
          <p:cNvPr id="7" name="Oval 6"/>
          <p:cNvSpPr/>
          <p:nvPr/>
        </p:nvSpPr>
        <p:spPr>
          <a:xfrm>
            <a:off x="6096000" y="2615774"/>
            <a:ext cx="2447925" cy="2447925"/>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latin typeface="Brandon Grotesque Medium" panose="020B0603020203060202" pitchFamily="34" charset="0"/>
            </a:endParaRPr>
          </a:p>
        </p:txBody>
      </p:sp>
      <p:sp>
        <p:nvSpPr>
          <p:cNvPr id="8" name="Rectangle 7"/>
          <p:cNvSpPr/>
          <p:nvPr/>
        </p:nvSpPr>
        <p:spPr>
          <a:xfrm>
            <a:off x="6454775" y="3577799"/>
            <a:ext cx="1730375" cy="523875"/>
          </a:xfrm>
          <a:prstGeom prst="rect">
            <a:avLst/>
          </a:prstGeom>
        </p:spPr>
        <p:txBody>
          <a:bodyPr wrap="none">
            <a:spAutoFit/>
          </a:bodyPr>
          <a:lstStyle/>
          <a:p>
            <a:pPr algn="ctr">
              <a:defRPr/>
            </a:pPr>
            <a:r>
              <a:rPr lang="en-GB" sz="2800" b="1" dirty="0">
                <a:solidFill>
                  <a:schemeClr val="tx1"/>
                </a:solidFill>
                <a:latin typeface="Brandon Grotesque Medium" panose="020B0603020203060202" pitchFamily="34" charset="0"/>
              </a:rPr>
              <a:t>Properties</a:t>
            </a:r>
          </a:p>
        </p:txBody>
      </p:sp>
    </p:spTree>
    <p:extLst>
      <p:ext uri="{BB962C8B-B14F-4D97-AF65-F5344CB8AC3E}">
        <p14:creationId xmlns:p14="http://schemas.microsoft.com/office/powerpoint/2010/main" val="19532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6393"/>
                                        </p:tgtEl>
                                        <p:attrNameLst>
                                          <p:attrName>style.visibility</p:attrName>
                                        </p:attrNameLst>
                                      </p:cBhvr>
                                      <p:to>
                                        <p:strVal val="visible"/>
                                      </p:to>
                                    </p:set>
                                    <p:anim calcmode="lin" valueType="num">
                                      <p:cBhvr>
                                        <p:cTn id="25" dur="500" fill="hold"/>
                                        <p:tgtEl>
                                          <p:spTgt spid="16393"/>
                                        </p:tgtEl>
                                        <p:attrNameLst>
                                          <p:attrName>ppt_w</p:attrName>
                                        </p:attrNameLst>
                                      </p:cBhvr>
                                      <p:tavLst>
                                        <p:tav tm="0">
                                          <p:val>
                                            <p:fltVal val="0"/>
                                          </p:val>
                                        </p:tav>
                                        <p:tav tm="100000">
                                          <p:val>
                                            <p:strVal val="#ppt_w"/>
                                          </p:val>
                                        </p:tav>
                                      </p:tavLst>
                                    </p:anim>
                                    <p:anim calcmode="lin" valueType="num">
                                      <p:cBhvr>
                                        <p:cTn id="26" dur="500" fill="hold"/>
                                        <p:tgtEl>
                                          <p:spTgt spid="1639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6395"/>
                                        </p:tgtEl>
                                        <p:attrNameLst>
                                          <p:attrName>style.visibility</p:attrName>
                                        </p:attrNameLst>
                                      </p:cBhvr>
                                      <p:to>
                                        <p:strVal val="visible"/>
                                      </p:to>
                                    </p:set>
                                    <p:anim calcmode="lin" valueType="num">
                                      <p:cBhvr>
                                        <p:cTn id="31" dur="500" fill="hold"/>
                                        <p:tgtEl>
                                          <p:spTgt spid="16395"/>
                                        </p:tgtEl>
                                        <p:attrNameLst>
                                          <p:attrName>ppt_w</p:attrName>
                                        </p:attrNameLst>
                                      </p:cBhvr>
                                      <p:tavLst>
                                        <p:tav tm="0">
                                          <p:val>
                                            <p:fltVal val="0"/>
                                          </p:val>
                                        </p:tav>
                                        <p:tav tm="100000">
                                          <p:val>
                                            <p:strVal val="#ppt_w"/>
                                          </p:val>
                                        </p:tav>
                                      </p:tavLst>
                                    </p:anim>
                                    <p:anim calcmode="lin" valueType="num">
                                      <p:cBhvr>
                                        <p:cTn id="32" dur="500" fill="hold"/>
                                        <p:tgtEl>
                                          <p:spTgt spid="1639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6397"/>
                                        </p:tgtEl>
                                        <p:attrNameLst>
                                          <p:attrName>style.visibility</p:attrName>
                                        </p:attrNameLst>
                                      </p:cBhvr>
                                      <p:to>
                                        <p:strVal val="visible"/>
                                      </p:to>
                                    </p:set>
                                    <p:anim calcmode="lin" valueType="num">
                                      <p:cBhvr>
                                        <p:cTn id="37" dur="500" fill="hold"/>
                                        <p:tgtEl>
                                          <p:spTgt spid="16397"/>
                                        </p:tgtEl>
                                        <p:attrNameLst>
                                          <p:attrName>ppt_w</p:attrName>
                                        </p:attrNameLst>
                                      </p:cBhvr>
                                      <p:tavLst>
                                        <p:tav tm="0">
                                          <p:val>
                                            <p:fltVal val="0"/>
                                          </p:val>
                                        </p:tav>
                                        <p:tav tm="100000">
                                          <p:val>
                                            <p:strVal val="#ppt_w"/>
                                          </p:val>
                                        </p:tav>
                                      </p:tavLst>
                                    </p:anim>
                                    <p:anim calcmode="lin" valueType="num">
                                      <p:cBhvr>
                                        <p:cTn id="38" dur="500" fill="hold"/>
                                        <p:tgtEl>
                                          <p:spTgt spid="16397"/>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16399"/>
                                        </p:tgtEl>
                                        <p:attrNameLst>
                                          <p:attrName>style.visibility</p:attrName>
                                        </p:attrNameLst>
                                      </p:cBhvr>
                                      <p:to>
                                        <p:strVal val="visible"/>
                                      </p:to>
                                    </p:set>
                                    <p:anim calcmode="lin" valueType="num">
                                      <p:cBhvr>
                                        <p:cTn id="43" dur="500" fill="hold"/>
                                        <p:tgtEl>
                                          <p:spTgt spid="16399"/>
                                        </p:tgtEl>
                                        <p:attrNameLst>
                                          <p:attrName>ppt_w</p:attrName>
                                        </p:attrNameLst>
                                      </p:cBhvr>
                                      <p:tavLst>
                                        <p:tav tm="0">
                                          <p:val>
                                            <p:fltVal val="0"/>
                                          </p:val>
                                        </p:tav>
                                        <p:tav tm="100000">
                                          <p:val>
                                            <p:strVal val="#ppt_w"/>
                                          </p:val>
                                        </p:tav>
                                      </p:tavLst>
                                    </p:anim>
                                    <p:anim calcmode="lin" valueType="num">
                                      <p:cBhvr>
                                        <p:cTn id="44" dur="500" fill="hold"/>
                                        <p:tgtEl>
                                          <p:spTgt spid="16399"/>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6401"/>
                                        </p:tgtEl>
                                        <p:attrNameLst>
                                          <p:attrName>style.visibility</p:attrName>
                                        </p:attrNameLst>
                                      </p:cBhvr>
                                      <p:to>
                                        <p:strVal val="visible"/>
                                      </p:to>
                                    </p:set>
                                    <p:anim calcmode="lin" valueType="num">
                                      <p:cBhvr>
                                        <p:cTn id="49" dur="500" fill="hold"/>
                                        <p:tgtEl>
                                          <p:spTgt spid="16401"/>
                                        </p:tgtEl>
                                        <p:attrNameLst>
                                          <p:attrName>ppt_w</p:attrName>
                                        </p:attrNameLst>
                                      </p:cBhvr>
                                      <p:tavLst>
                                        <p:tav tm="0">
                                          <p:val>
                                            <p:fltVal val="0"/>
                                          </p:val>
                                        </p:tav>
                                        <p:tav tm="100000">
                                          <p:val>
                                            <p:strVal val="#ppt_w"/>
                                          </p:val>
                                        </p:tav>
                                      </p:tavLst>
                                    </p:anim>
                                    <p:anim calcmode="lin" valueType="num">
                                      <p:cBhvr>
                                        <p:cTn id="50" dur="500" fill="hold"/>
                                        <p:tgtEl>
                                          <p:spTgt spid="16401"/>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16402"/>
                                        </p:tgtEl>
                                        <p:attrNameLst>
                                          <p:attrName>style.visibility</p:attrName>
                                        </p:attrNameLst>
                                      </p:cBhvr>
                                      <p:to>
                                        <p:strVal val="visible"/>
                                      </p:to>
                                    </p:set>
                                    <p:anim calcmode="lin" valueType="num">
                                      <p:cBhvr>
                                        <p:cTn id="55" dur="500" fill="hold"/>
                                        <p:tgtEl>
                                          <p:spTgt spid="16402"/>
                                        </p:tgtEl>
                                        <p:attrNameLst>
                                          <p:attrName>ppt_w</p:attrName>
                                        </p:attrNameLst>
                                      </p:cBhvr>
                                      <p:tavLst>
                                        <p:tav tm="0">
                                          <p:val>
                                            <p:fltVal val="0"/>
                                          </p:val>
                                        </p:tav>
                                        <p:tav tm="100000">
                                          <p:val>
                                            <p:strVal val="#ppt_w"/>
                                          </p:val>
                                        </p:tav>
                                      </p:tavLst>
                                    </p:anim>
                                    <p:anim calcmode="lin" valueType="num">
                                      <p:cBhvr>
                                        <p:cTn id="56" dur="500" fill="hold"/>
                                        <p:tgtEl>
                                          <p:spTgt spid="164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06CC74-DBA0-49EA-8AC6-BD92BE2C3542}"/>
              </a:ext>
            </a:extLst>
          </p:cNvPr>
          <p:cNvPicPr>
            <a:picLocks noChangeAspect="1"/>
          </p:cNvPicPr>
          <p:nvPr/>
        </p:nvPicPr>
        <p:blipFill rotWithShape="1">
          <a:blip r:embed="rId2"/>
          <a:srcRect l="81428"/>
          <a:stretch/>
        </p:blipFill>
        <p:spPr>
          <a:xfrm>
            <a:off x="-11477" y="0"/>
            <a:ext cx="2264283" cy="6858000"/>
          </a:xfrm>
          <a:prstGeom prst="rect">
            <a:avLst/>
          </a:prstGeom>
        </p:spPr>
      </p:pic>
      <p:sp>
        <p:nvSpPr>
          <p:cNvPr id="5" name="TextBox 4"/>
          <p:cNvSpPr txBox="1"/>
          <p:nvPr/>
        </p:nvSpPr>
        <p:spPr>
          <a:xfrm>
            <a:off x="1991544" y="1484784"/>
            <a:ext cx="9948777" cy="2985433"/>
          </a:xfrm>
          <a:prstGeom prst="rect">
            <a:avLst/>
          </a:prstGeom>
          <a:noFill/>
        </p:spPr>
        <p:txBody>
          <a:bodyPr wrap="square" rtlCol="0">
            <a:spAutoFit/>
          </a:bodyPr>
          <a:lstStyle/>
          <a:p>
            <a:r>
              <a:rPr lang="en-GB" sz="4000" dirty="0">
                <a:solidFill>
                  <a:srgbClr val="FF0000"/>
                </a:solidFill>
                <a:highlight>
                  <a:srgbClr val="FFFF00"/>
                </a:highlight>
                <a:latin typeface="Brandon Grotesque Medium" panose="020B0603020203060202" pitchFamily="34" charset="0"/>
              </a:rPr>
              <a:t>[Give a couple of examples of two of structure / property relationships OR take a few demonstrations (e.g. shape memory alloys, ferrofluids) ]</a:t>
            </a:r>
          </a:p>
          <a:p>
            <a:endParaRPr lang="en-GB" dirty="0">
              <a:solidFill>
                <a:schemeClr val="tx1"/>
              </a:solidFill>
              <a:latin typeface="Brandon Grotesque Medium" panose="020B0603020203060202" pitchFamily="34" charset="0"/>
            </a:endParaRPr>
          </a:p>
        </p:txBody>
      </p:sp>
    </p:spTree>
    <p:extLst>
      <p:ext uri="{BB962C8B-B14F-4D97-AF65-F5344CB8AC3E}">
        <p14:creationId xmlns:p14="http://schemas.microsoft.com/office/powerpoint/2010/main" val="253829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2431DC-B0CE-3D4F-B829-F0F5EF65C507}"/>
              </a:ext>
            </a:extLst>
          </p:cNvPr>
          <p:cNvPicPr>
            <a:picLocks noChangeAspect="1"/>
          </p:cNvPicPr>
          <p:nvPr/>
        </p:nvPicPr>
        <p:blipFill rotWithShape="1">
          <a:blip r:embed="rId2"/>
          <a:srcRect l="81428"/>
          <a:stretch/>
        </p:blipFill>
        <p:spPr>
          <a:xfrm>
            <a:off x="-11477" y="0"/>
            <a:ext cx="2264283" cy="6858000"/>
          </a:xfrm>
          <a:prstGeom prst="rect">
            <a:avLst/>
          </a:prstGeom>
        </p:spPr>
      </p:pic>
      <p:sp>
        <p:nvSpPr>
          <p:cNvPr id="10" name="TextBox 9"/>
          <p:cNvSpPr txBox="1"/>
          <p:nvPr/>
        </p:nvSpPr>
        <p:spPr>
          <a:xfrm>
            <a:off x="1645784" y="659011"/>
            <a:ext cx="10546216" cy="2616101"/>
          </a:xfrm>
          <a:prstGeom prst="rect">
            <a:avLst/>
          </a:prstGeom>
          <a:noFill/>
        </p:spPr>
        <p:txBody>
          <a:bodyPr wrap="square" rtlCol="0">
            <a:spAutoFit/>
          </a:bodyPr>
          <a:lstStyle/>
          <a:p>
            <a:r>
              <a:rPr lang="en-US" altLang="en-US" sz="4400" b="1" dirty="0">
                <a:solidFill>
                  <a:schemeClr val="tx1"/>
                </a:solidFill>
                <a:latin typeface="Brandon Grotesque Medium" panose="020B0603020203060202" pitchFamily="34" charset="0"/>
                <a:ea typeface="ＭＳ Ｐゴシック" panose="020B0600070205080204" pitchFamily="34" charset="-128"/>
                <a:cs typeface="Georgia" panose="02040502050405020303" pitchFamily="18" charset="0"/>
              </a:rPr>
              <a:t>Morpho butterfly</a:t>
            </a:r>
          </a:p>
          <a:p>
            <a:endParaRPr lang="en-US" altLang="en-US" sz="4000" dirty="0">
              <a:solidFill>
                <a:schemeClr val="tx1"/>
              </a:solidFill>
              <a:latin typeface="Georgia" panose="02040502050405020303" pitchFamily="18" charset="0"/>
              <a:ea typeface="ＭＳ Ｐゴシック" panose="020B0600070205080204" pitchFamily="34" charset="-128"/>
              <a:cs typeface="Georgia" panose="02040502050405020303" pitchFamily="18" charset="0"/>
            </a:endParaRPr>
          </a:p>
          <a:p>
            <a:endParaRPr lang="en-US" altLang="en-US" sz="4000" dirty="0">
              <a:solidFill>
                <a:schemeClr val="tx1"/>
              </a:solidFill>
              <a:latin typeface="Georgia" panose="02040502050405020303" pitchFamily="18" charset="0"/>
              <a:ea typeface="ＭＳ Ｐゴシック" panose="020B0600070205080204" pitchFamily="34" charset="-128"/>
              <a:cs typeface="Georgia" panose="02040502050405020303" pitchFamily="18" charset="0"/>
            </a:endParaRPr>
          </a:p>
          <a:p>
            <a:endParaRPr lang="en-US" altLang="en-US" sz="4000" dirty="0">
              <a:solidFill>
                <a:schemeClr val="tx1"/>
              </a:solidFill>
              <a:latin typeface="Georgia" panose="02040502050405020303" pitchFamily="18" charset="0"/>
              <a:ea typeface="ＭＳ Ｐゴシック" panose="020B0600070205080204" pitchFamily="34" charset="-128"/>
              <a:cs typeface="Georgia" panose="02040502050405020303" pitchFamily="18" charset="0"/>
            </a:endParaRPr>
          </a:p>
        </p:txBody>
      </p:sp>
      <p:pic>
        <p:nvPicPr>
          <p:cNvPr id="4" name="Picture 2" descr="Blue Morpho">
            <a:extLst>
              <a:ext uri="{FF2B5EF4-FFF2-40B4-BE49-F238E27FC236}">
                <a16:creationId xmlns:a16="http://schemas.microsoft.com/office/drawing/2014/main" id="{EC1AECEA-B698-437D-BD04-955E093BE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04365"/>
            <a:ext cx="6638506" cy="45672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0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8A4CB6-9B62-429C-BF45-D8896D7B2743}"/>
              </a:ext>
            </a:extLst>
          </p:cNvPr>
          <p:cNvPicPr>
            <a:picLocks noChangeAspect="1"/>
          </p:cNvPicPr>
          <p:nvPr/>
        </p:nvPicPr>
        <p:blipFill>
          <a:blip r:embed="rId2"/>
          <a:stretch>
            <a:fillRect/>
          </a:stretch>
        </p:blipFill>
        <p:spPr>
          <a:xfrm>
            <a:off x="1101538" y="0"/>
            <a:ext cx="9651544" cy="6997700"/>
          </a:xfrm>
          <a:prstGeom prst="rect">
            <a:avLst/>
          </a:prstGeom>
        </p:spPr>
      </p:pic>
    </p:spTree>
    <p:extLst>
      <p:ext uri="{BB962C8B-B14F-4D97-AF65-F5344CB8AC3E}">
        <p14:creationId xmlns:p14="http://schemas.microsoft.com/office/powerpoint/2010/main" val="379345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1fd13376-9689-47e2-94f0-fff58a45b564"/>
  <p:tag name="TPVERSION" val="8"/>
  <p:tag name="TPFULLVERSION" val="8.9.5.12"/>
  <p:tag name="PPTVERSION" val="16"/>
  <p:tag name="TPOS" val="2"/>
  <p:tag name="TPLASTSAVEVERSION" val="6.4 PC"/>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E9100CD8E7A648A03158BB4DBF918B" ma:contentTypeVersion="7" ma:contentTypeDescription="Create a new document." ma:contentTypeScope="" ma:versionID="40a940b7deea0ec215a71e64a573fde9">
  <xsd:schema xmlns:xsd="http://www.w3.org/2001/XMLSchema" xmlns:xs="http://www.w3.org/2001/XMLSchema" xmlns:p="http://schemas.microsoft.com/office/2006/metadata/properties" xmlns:ns3="de2daaeb-eb87-4992-839d-1aa6955d5d87" xmlns:ns4="7372c4f9-eb59-4d38-ab9c-c2c4edbc89c3" targetNamespace="http://schemas.microsoft.com/office/2006/metadata/properties" ma:root="true" ma:fieldsID="af1e559a7e39c37a34935478c7760812" ns3:_="" ns4:_="">
    <xsd:import namespace="de2daaeb-eb87-4992-839d-1aa6955d5d87"/>
    <xsd:import namespace="7372c4f9-eb59-4d38-ab9c-c2c4edbc89c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2daaeb-eb87-4992-839d-1aa6955d5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72c4f9-eb59-4d38-ab9c-c2c4edbc89c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E75592-835B-4884-AB63-F693AACE605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372c4f9-eb59-4d38-ab9c-c2c4edbc89c3"/>
    <ds:schemaRef ds:uri="de2daaeb-eb87-4992-839d-1aa6955d5d87"/>
    <ds:schemaRef ds:uri="http://www.w3.org/XML/1998/namespace"/>
    <ds:schemaRef ds:uri="http://purl.org/dc/dcmitype/"/>
  </ds:schemaRefs>
</ds:datastoreItem>
</file>

<file path=customXml/itemProps2.xml><?xml version="1.0" encoding="utf-8"?>
<ds:datastoreItem xmlns:ds="http://schemas.openxmlformats.org/officeDocument/2006/customXml" ds:itemID="{AC0FC487-09BC-45D0-AF40-DFF9E4716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2daaeb-eb87-4992-839d-1aa6955d5d87"/>
    <ds:schemaRef ds:uri="7372c4f9-eb59-4d38-ab9c-c2c4edbc89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3095F5-C876-4290-9C27-256F170868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7617</TotalTime>
  <Words>1082</Words>
  <Application>Microsoft Office PowerPoint</Application>
  <PresentationFormat>Widescreen</PresentationFormat>
  <Paragraphs>144</Paragraphs>
  <Slides>36</Slides>
  <Notes>13</Notes>
  <HiddenSlides>22</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7" baseType="lpstr">
      <vt:lpstr>Arial</vt:lpstr>
      <vt:lpstr>Brandon Grotesque Medium</vt:lpstr>
      <vt:lpstr>Calibri</vt:lpstr>
      <vt:lpstr>Calibri Light</vt:lpstr>
      <vt:lpstr>Georgia</vt:lpstr>
      <vt:lpstr>Montserrat</vt:lpstr>
      <vt:lpstr>Times New Roman</vt:lpstr>
      <vt:lpstr>Verdana</vt:lpstr>
      <vt:lpstr>blank</vt:lpstr>
      <vt:lpstr>Office Theme</vt:lpstr>
      <vt:lpstr>Acrobat Document</vt:lpstr>
      <vt:lpstr>PowerPoint Presentation</vt:lpstr>
      <vt:lpstr>Let’s Move to the Moon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DIR3SMITHG</dc:creator>
  <cp:lastModifiedBy>Christopher Hamlett (Metallurgy and Materials)</cp:lastModifiedBy>
  <cp:revision>633</cp:revision>
  <dcterms:created xsi:type="dcterms:W3CDTF">2004-10-15T09:28:11Z</dcterms:created>
  <dcterms:modified xsi:type="dcterms:W3CDTF">2022-11-29T15:56:45Z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0x01010016E9100CD8E7A648A03158BB4DBF918B</vt:lpwstr>
  </property>
</Properties>
</file>