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3"/>
  </p:notesMasterIdLst>
  <p:handoutMasterIdLst>
    <p:handoutMasterId r:id="rId14"/>
  </p:handoutMasterIdLst>
  <p:sldIdLst>
    <p:sldId id="282" r:id="rId5"/>
    <p:sldId id="446" r:id="rId6"/>
    <p:sldId id="449" r:id="rId7"/>
    <p:sldId id="450" r:id="rId8"/>
    <p:sldId id="447" r:id="rId9"/>
    <p:sldId id="441" r:id="rId10"/>
    <p:sldId id="448" r:id="rId11"/>
    <p:sldId id="442" r:id="rId12"/>
  </p:sldIdLst>
  <p:sldSz cx="12192000" cy="6858000"/>
  <p:notesSz cx="6858000" cy="9144000"/>
  <p:custDataLst>
    <p:tags r:id="rId1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004D75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004D75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004D75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004D75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3300"/>
    <a:srgbClr val="FFFF66"/>
    <a:srgbClr val="03169F"/>
    <a:srgbClr val="FFFFFF"/>
    <a:srgbClr val="993300"/>
    <a:srgbClr val="A8BCF6"/>
    <a:srgbClr val="996600"/>
    <a:srgbClr val="6476F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9533" autoAdjust="0"/>
  </p:normalViewPr>
  <p:slideViewPr>
    <p:cSldViewPr>
      <p:cViewPr varScale="1">
        <p:scale>
          <a:sx n="84" d="100"/>
          <a:sy n="84" d="100"/>
        </p:scale>
        <p:origin x="60" y="67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1056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6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6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147AA46-03EA-48D8-A50D-6AA3AA77AC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44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0AE122E-E488-4328-A1AB-DA5AE477FA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07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54">
              <a:defRPr/>
            </a:pPr>
            <a:fld id="{5638EC73-DAAC-423E-96DB-F18CB0E61026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254"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113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54">
              <a:defRPr/>
            </a:pPr>
            <a:fld id="{5638EC73-DAAC-423E-96DB-F18CB0E61026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254">
                <a:defRPr/>
              </a:pPr>
              <a:t>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3333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54">
              <a:defRPr/>
            </a:pPr>
            <a:fld id="{5638EC73-DAAC-423E-96DB-F18CB0E61026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254">
                <a:defRPr/>
              </a:pPr>
              <a:t>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8233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54">
              <a:defRPr/>
            </a:pPr>
            <a:fld id="{5638EC73-DAAC-423E-96DB-F18CB0E61026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254">
                <a:defRPr/>
              </a:pPr>
              <a:t>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539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54">
              <a:defRPr/>
            </a:pPr>
            <a:fld id="{5638EC73-DAAC-423E-96DB-F18CB0E61026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254">
                <a:defRPr/>
              </a:pPr>
              <a:t>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250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D81F4-26F0-404B-99D6-E516F8CCE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BB755C-6614-4E98-B4BA-F86E15B37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324CC-A4C9-4E3B-B04E-C0745490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8A68-8FD0-4A5B-88F0-D5B5BB8D03BD}" type="datetime1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9FD0D-11F8-4A18-BF06-C5EA9F6D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115DB-0939-4FF2-AC4B-233647EDF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7C2E-8F96-405F-9C22-F91E7158B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819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3316-5CAD-E54A-BCBD-916BE5909C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6122" y="2142269"/>
            <a:ext cx="7590081" cy="177986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000"/>
              </a:lnSpc>
              <a:defRPr sz="6000" b="1" i="0" spc="-10" baseline="0">
                <a:latin typeface="Montserrat" pitchFamily="2" charset="77"/>
              </a:defRPr>
            </a:lvl1pPr>
          </a:lstStyle>
          <a:p>
            <a:r>
              <a:rPr lang="en-GB" dirty="0"/>
              <a:t>Insert section header text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EB43B-7EFC-4645-BC13-B4A4F394EE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6123" y="4644960"/>
            <a:ext cx="5778500" cy="35373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Section header sub text here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D0F48C-0CFC-BA4B-95A6-9D0D17DEB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1077" y="4063216"/>
            <a:ext cx="5903546" cy="2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19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8F144-4845-4AE6-9978-54EE9510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21F6A-2710-4F5B-B989-1C43286FB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98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  <p:sldLayoutId id="2147484629" r:id="rId12"/>
    <p:sldLayoutId id="2147484630" r:id="rId13"/>
    <p:sldLayoutId id="2147484631" r:id="rId14"/>
    <p:sldLayoutId id="2147484632" r:id="rId15"/>
    <p:sldLayoutId id="2147484636" r:id="rId16"/>
    <p:sldLayoutId id="2147484637" r:id="rId17"/>
    <p:sldLayoutId id="2147484638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9pPr>
    </p:titleStyle>
    <p:bodyStyle>
      <a:lvl1pPr marL="188913" indent="-188913" algn="l" rtl="0" eaLnBrk="0" fontAlgn="base" hangingPunct="0">
        <a:lnSpc>
          <a:spcPct val="110000"/>
        </a:lnSpc>
        <a:spcBef>
          <a:spcPct val="30000"/>
        </a:spcBef>
        <a:spcAft>
          <a:spcPct val="20000"/>
        </a:spcAft>
        <a:buChar char="•"/>
        <a:defRPr>
          <a:solidFill>
            <a:srgbClr val="004D75"/>
          </a:solidFill>
          <a:latin typeface="+mn-lt"/>
          <a:ea typeface="+mn-ea"/>
          <a:cs typeface="+mn-cs"/>
        </a:defRPr>
      </a:lvl1pPr>
      <a:lvl2pPr marL="379413" indent="-188913" algn="l" rtl="0" eaLnBrk="0" fontAlgn="base" hangingPunct="0">
        <a:lnSpc>
          <a:spcPct val="90000"/>
        </a:lnSpc>
        <a:spcBef>
          <a:spcPct val="20000"/>
        </a:spcBef>
        <a:spcAft>
          <a:spcPct val="10000"/>
        </a:spcAft>
        <a:buChar char="–"/>
        <a:defRPr sz="1500">
          <a:solidFill>
            <a:srgbClr val="004D75"/>
          </a:solidFill>
          <a:latin typeface="+mn-lt"/>
        </a:defRPr>
      </a:lvl2pPr>
      <a:lvl3pPr marL="530225" indent="-14922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1200">
          <a:solidFill>
            <a:srgbClr val="004D75"/>
          </a:solidFill>
          <a:latin typeface="+mn-lt"/>
        </a:defRPr>
      </a:lvl3pPr>
      <a:lvl4pPr marL="862013" indent="-14128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1200">
          <a:solidFill>
            <a:srgbClr val="004D75"/>
          </a:solidFill>
          <a:latin typeface="+mn-lt"/>
        </a:defRPr>
      </a:lvl4pPr>
      <a:lvl5pPr marL="1235075" indent="-18256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5pPr>
      <a:lvl6pPr marL="16922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6pPr>
      <a:lvl7pPr marL="21494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7pPr>
      <a:lvl8pPr marL="26066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8pPr>
      <a:lvl9pPr marL="30638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fuxiIIl3E6U?feature=oembed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youtu.be/fuxiIIl3E6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scifi.stackexchange.com/questions/103065/looking-for-pre-1975-youth-sci-fi-book-about-3-4-kids-who-build-a-rocket-and-lau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347DD2-CF32-BF49-BEBC-DB91F97611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58" r="3973"/>
          <a:stretch/>
        </p:blipFill>
        <p:spPr>
          <a:xfrm>
            <a:off x="8115299" y="0"/>
            <a:ext cx="4076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AABF32-AB5B-B04F-AB5C-036B15788D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tabLst>
                <a:tab pos="2147888" algn="l"/>
              </a:tabLst>
            </a:pPr>
            <a:r>
              <a:rPr lang="en-GB" altLang="en-US" dirty="0">
                <a:solidFill>
                  <a:schemeClr val="tx1"/>
                </a:solidFill>
                <a:latin typeface="Brandon Grotesque Medium" panose="020B06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Move to the Moon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8EB42-3224-8147-905C-745536F4A6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12</a:t>
            </a:r>
            <a:r>
              <a:rPr lang="en-US" sz="2800" b="1" baseline="30000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th</a:t>
            </a:r>
            <a:r>
              <a:rPr lang="en-US" sz="2800" b="1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 December 2022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C26F68D-EE4A-4FF1-9599-7779735B8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79" y="5349550"/>
            <a:ext cx="2569915" cy="1446162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E60B4074-92CE-4A7A-B23B-6C9A183417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" y="5367672"/>
            <a:ext cx="2282426" cy="1446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E2A3E4-25FE-4147-BF5A-B9B5B67450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25" y="5234254"/>
            <a:ext cx="3328175" cy="187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5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6860421-BBE5-4D47-B8B6-AA2933106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428"/>
          <a:stretch/>
        </p:blipFill>
        <p:spPr>
          <a:xfrm>
            <a:off x="14322" y="0"/>
            <a:ext cx="2264283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A31B70-CE31-4667-AF9F-DF68FAD5FD74}"/>
              </a:ext>
            </a:extLst>
          </p:cNvPr>
          <p:cNvSpPr txBox="1"/>
          <p:nvPr/>
        </p:nvSpPr>
        <p:spPr>
          <a:xfrm>
            <a:off x="1919536" y="1484784"/>
            <a:ext cx="1044116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600" b="1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Message from Ground Control……</a:t>
            </a:r>
            <a:endParaRPr lang="en-GB" sz="4000" dirty="0">
              <a:solidFill>
                <a:schemeClr val="tx1"/>
              </a:solidFill>
              <a:latin typeface="Brandon Grotesque Medium" panose="020B0603020203060202" pitchFamily="34" charset="0"/>
            </a:endParaRPr>
          </a:p>
          <a:p>
            <a:endParaRPr lang="en-GB" sz="4000" dirty="0">
              <a:solidFill>
                <a:schemeClr val="tx1"/>
              </a:solidFill>
              <a:latin typeface="Brandon Grotesque Medium" panose="020B06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Ission 7  - Benedetta Cappa (The final challenge)">
            <a:hlinkClick r:id="" action="ppaction://media"/>
            <a:extLst>
              <a:ext uri="{FF2B5EF4-FFF2-40B4-BE49-F238E27FC236}">
                <a16:creationId xmlns:a16="http://schemas.microsoft.com/office/drawing/2014/main" id="{928CDB27-9395-4B7C-A2FF-ED1129B034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0026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6860421-BBE5-4D47-B8B6-AA2933106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428"/>
          <a:stretch/>
        </p:blipFill>
        <p:spPr>
          <a:xfrm>
            <a:off x="14322" y="0"/>
            <a:ext cx="2264283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A31B70-CE31-4667-AF9F-DF68FAD5FD74}"/>
              </a:ext>
            </a:extLst>
          </p:cNvPr>
          <p:cNvSpPr txBox="1"/>
          <p:nvPr/>
        </p:nvSpPr>
        <p:spPr>
          <a:xfrm>
            <a:off x="1919536" y="836712"/>
            <a:ext cx="1044116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600" b="1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Message from Ground Control……</a:t>
            </a:r>
          </a:p>
          <a:p>
            <a:endParaRPr lang="en-GB" sz="4000" dirty="0">
              <a:solidFill>
                <a:schemeClr val="tx1"/>
              </a:solidFill>
              <a:latin typeface="Brandon Grotesque Medium" panose="020B0603020203060202" pitchFamily="34" charset="0"/>
            </a:endParaRPr>
          </a:p>
          <a:p>
            <a:endParaRPr lang="en-GB" sz="4000" dirty="0">
              <a:solidFill>
                <a:schemeClr val="tx1"/>
              </a:solidFill>
              <a:latin typeface="Brandon Grotesque Medium" panose="020B0603020203060202" pitchFamily="34" charset="0"/>
            </a:endParaRPr>
          </a:p>
          <a:p>
            <a:r>
              <a:rPr lang="en-GB" sz="4000" dirty="0">
                <a:solidFill>
                  <a:schemeClr val="tx1"/>
                </a:solidFill>
                <a:latin typeface="Brandon Grotesque Medium" panose="020B0603020203060202" pitchFamily="34" charset="0"/>
                <a:hlinkClick r:id="rId4"/>
              </a:rPr>
              <a:t>https://youtu.be/fuxiIIl3E6U</a:t>
            </a:r>
            <a:endParaRPr lang="en-GB" sz="4000" dirty="0">
              <a:solidFill>
                <a:schemeClr val="tx1"/>
              </a:solidFill>
              <a:latin typeface="Brandon Grotesque Medium" panose="020B0603020203060202" pitchFamily="34" charset="0"/>
            </a:endParaRPr>
          </a:p>
          <a:p>
            <a:endParaRPr lang="en-GB" sz="4000" dirty="0">
              <a:solidFill>
                <a:schemeClr val="tx1"/>
              </a:solidFill>
              <a:latin typeface="Brandon Grotesque Medium" panose="020B06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C7EF25-75AE-42F6-8AAA-1319AEC35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4" y="16376"/>
            <a:ext cx="68973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F97751-053A-4866-8CAF-A3535628D58C}"/>
              </a:ext>
            </a:extLst>
          </p:cNvPr>
          <p:cNvSpPr txBox="1"/>
          <p:nvPr/>
        </p:nvSpPr>
        <p:spPr>
          <a:xfrm>
            <a:off x="6897338" y="9845"/>
            <a:ext cx="52712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What materials would </a:t>
            </a:r>
            <a:r>
              <a:rPr lang="en-GB" sz="3600" b="1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you </a:t>
            </a:r>
            <a:r>
              <a:rPr lang="en-GB" sz="3600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take to the moon?</a:t>
            </a:r>
          </a:p>
          <a:p>
            <a:endParaRPr lang="en-GB" dirty="0">
              <a:solidFill>
                <a:schemeClr val="tx1"/>
              </a:solidFill>
              <a:latin typeface="Brandon Grotesque Medium" panose="020B0603020203060202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1) Work in your groups to design a poster that should include:</a:t>
            </a:r>
          </a:p>
          <a:p>
            <a:pPr marL="444500" indent="-174625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Brandon Grotesque Medium" panose="020B0603020203060202" pitchFamily="34" charset="0"/>
            </a:endParaRPr>
          </a:p>
          <a:p>
            <a:pPr marL="444500" indent="-17462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The materials you would take to the moon</a:t>
            </a:r>
          </a:p>
          <a:p>
            <a:pPr marL="444500" indent="-174625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Brandon Grotesque Medium" panose="020B0603020203060202" pitchFamily="34" charset="0"/>
            </a:endParaRPr>
          </a:p>
          <a:p>
            <a:pPr marL="444500" indent="-17462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What those materials will be used for </a:t>
            </a:r>
          </a:p>
          <a:p>
            <a:pPr marL="269875"/>
            <a:r>
              <a:rPr lang="en-GB" sz="2000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    (t</a:t>
            </a:r>
            <a:r>
              <a:rPr lang="en-GB" sz="1800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heir application(s) )</a:t>
            </a:r>
          </a:p>
          <a:p>
            <a:pPr marL="444500" indent="-174625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Brandon Grotesque Medium" panose="020B0603020203060202" pitchFamily="34" charset="0"/>
            </a:endParaRPr>
          </a:p>
          <a:p>
            <a:pPr marL="444500" indent="-17462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Why you chose those materials</a:t>
            </a:r>
          </a:p>
          <a:p>
            <a:pPr marL="444500"/>
            <a:r>
              <a:rPr lang="en-GB" sz="1800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(the properties of the material)</a:t>
            </a:r>
          </a:p>
          <a:p>
            <a:pPr marL="269875"/>
            <a:endParaRPr lang="en-GB" dirty="0">
              <a:solidFill>
                <a:schemeClr val="tx1"/>
              </a:solidFill>
              <a:latin typeface="Brandon Grotesque Medium" panose="020B0603020203060202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32FBD0-6438-4064-8DB5-6A0D47AE6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0564" y="5466479"/>
            <a:ext cx="1219982" cy="12131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BBA9CD-9E9A-4BF6-84CA-3C3035FE630D}"/>
              </a:ext>
            </a:extLst>
          </p:cNvPr>
          <p:cNvSpPr txBox="1"/>
          <p:nvPr/>
        </p:nvSpPr>
        <p:spPr>
          <a:xfrm>
            <a:off x="6845796" y="4863931"/>
            <a:ext cx="373933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2) Upload a photo of your poster</a:t>
            </a:r>
          </a:p>
          <a:p>
            <a:pPr marL="269875"/>
            <a:r>
              <a:rPr lang="en-GB" sz="2000" i="1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Ask an ambassador to do it if you don’t have a phone</a:t>
            </a:r>
          </a:p>
          <a:p>
            <a:r>
              <a:rPr lang="en-GB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15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6860421-BBE5-4D47-B8B6-AA2933106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428"/>
          <a:stretch/>
        </p:blipFill>
        <p:spPr>
          <a:xfrm>
            <a:off x="14322" y="0"/>
            <a:ext cx="2264283" cy="6858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2953E37-9633-4FFD-AF68-8A382F86D35D}"/>
              </a:ext>
            </a:extLst>
          </p:cNvPr>
          <p:cNvSpPr txBox="1"/>
          <p:nvPr/>
        </p:nvSpPr>
        <p:spPr>
          <a:xfrm>
            <a:off x="1559496" y="836712"/>
            <a:ext cx="55173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Time to  Blast Off!!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E01AC85-B83D-40E0-A21F-99ECCBA8F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78194" y="-10518"/>
            <a:ext cx="4583832" cy="6868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BE2BF2-B148-4BB0-A011-0F777C120CB7}"/>
              </a:ext>
            </a:extLst>
          </p:cNvPr>
          <p:cNvSpPr txBox="1"/>
          <p:nvPr/>
        </p:nvSpPr>
        <p:spPr>
          <a:xfrm>
            <a:off x="4727848" y="6488668"/>
            <a:ext cx="301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5" tooltip="http://scifi.stackexchange.com/questions/103065/looking-for-pre-1975-youth-sci-fi-book-about-3-4-kids-who-build-a-rocket-and-lau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-sa/3.0/"/>
              </a:rPr>
              <a:t>CC BY-SA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3905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6860421-BBE5-4D47-B8B6-AA2933106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428"/>
          <a:stretch/>
        </p:blipFill>
        <p:spPr>
          <a:xfrm>
            <a:off x="14322" y="0"/>
            <a:ext cx="2264283" cy="6858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2953E37-9633-4FFD-AF68-8A382F86D35D}"/>
              </a:ext>
            </a:extLst>
          </p:cNvPr>
          <p:cNvSpPr txBox="1"/>
          <p:nvPr/>
        </p:nvSpPr>
        <p:spPr>
          <a:xfrm>
            <a:off x="1559496" y="836712"/>
            <a:ext cx="30243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Time to  Blast Off!!</a:t>
            </a:r>
          </a:p>
        </p:txBody>
      </p:sp>
      <p:pic>
        <p:nvPicPr>
          <p:cNvPr id="6" name="Picture 5" descr="A picture containing smoke, train, steam, track&#10;&#10;Description automatically generated">
            <a:extLst>
              <a:ext uri="{FF2B5EF4-FFF2-40B4-BE49-F238E27FC236}">
                <a16:creationId xmlns:a16="http://schemas.microsoft.com/office/drawing/2014/main" id="{2EA03C87-3181-45E4-B296-4AB9B816A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69" y="3448"/>
            <a:ext cx="7469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D2A7D0-35E6-46CB-BA39-2BD675C1F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58" r="3973"/>
          <a:stretch/>
        </p:blipFill>
        <p:spPr>
          <a:xfrm>
            <a:off x="8145328" y="34161"/>
            <a:ext cx="4076701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B73F8D-365D-4846-B0C7-9FE282DBE4B1}"/>
              </a:ext>
            </a:extLst>
          </p:cNvPr>
          <p:cNvSpPr txBox="1"/>
          <p:nvPr/>
        </p:nvSpPr>
        <p:spPr>
          <a:xfrm>
            <a:off x="407368" y="1570732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tx1"/>
                </a:solidFill>
                <a:latin typeface="Brandon Grotesque Medium" panose="020B0603020203060202" pitchFamily="34" charset="0"/>
              </a:rPr>
              <a:t>Thank you!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011006FB-24D1-4973-A078-E925B7E48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64" y="5137160"/>
            <a:ext cx="3058033" cy="1720840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9493E3A8-8958-4BFC-BE13-48AAD6BE20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46" y="5155282"/>
            <a:ext cx="2715940" cy="1720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4DBB6A-2DE5-45DC-A752-770C4D4E7A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90" y="4941168"/>
            <a:ext cx="3960314" cy="2226404"/>
          </a:xfrm>
          <a:prstGeom prst="rect">
            <a:avLst/>
          </a:prstGeom>
        </p:spPr>
      </p:pic>
      <p:pic>
        <p:nvPicPr>
          <p:cNvPr id="6" name="Picture 5" descr="A person in a space suit&#10;&#10;Description automatically generated with medium confidence">
            <a:extLst>
              <a:ext uri="{FF2B5EF4-FFF2-40B4-BE49-F238E27FC236}">
                <a16:creationId xmlns:a16="http://schemas.microsoft.com/office/drawing/2014/main" id="{E667BE2E-C9E1-48F0-9148-50A0E040E7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188640"/>
            <a:ext cx="3960314" cy="52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029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1fd13376-9689-47e2-94f0-fff58a45b564"/>
  <p:tag name="TPVERSION" val="8"/>
  <p:tag name="TPFULLVERSION" val="8.9.5.12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E9100CD8E7A648A03158BB4DBF918B" ma:contentTypeVersion="7" ma:contentTypeDescription="Create a new document." ma:contentTypeScope="" ma:versionID="40a940b7deea0ec215a71e64a573fde9">
  <xsd:schema xmlns:xsd="http://www.w3.org/2001/XMLSchema" xmlns:xs="http://www.w3.org/2001/XMLSchema" xmlns:p="http://schemas.microsoft.com/office/2006/metadata/properties" xmlns:ns3="de2daaeb-eb87-4992-839d-1aa6955d5d87" xmlns:ns4="7372c4f9-eb59-4d38-ab9c-c2c4edbc89c3" targetNamespace="http://schemas.microsoft.com/office/2006/metadata/properties" ma:root="true" ma:fieldsID="af1e559a7e39c37a34935478c7760812" ns3:_="" ns4:_="">
    <xsd:import namespace="de2daaeb-eb87-4992-839d-1aa6955d5d87"/>
    <xsd:import namespace="7372c4f9-eb59-4d38-ab9c-c2c4edbc89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daaeb-eb87-4992-839d-1aa6955d5d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72c4f9-eb59-4d38-ab9c-c2c4edbc89c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3095F5-C876-4290-9C27-256F170868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0FC487-09BC-45D0-AF40-DFF9E47168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2daaeb-eb87-4992-839d-1aa6955d5d87"/>
    <ds:schemaRef ds:uri="7372c4f9-eb59-4d38-ab9c-c2c4edbc89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E75592-835B-4884-AB63-F693AACE6057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e2daaeb-eb87-4992-839d-1aa6955d5d87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7372c4f9-eb59-4d38-ab9c-c2c4edbc89c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7772</TotalTime>
  <Words>132</Words>
  <Application>Microsoft Office PowerPoint</Application>
  <PresentationFormat>Widescreen</PresentationFormat>
  <Paragraphs>30</Paragraphs>
  <Slides>8</Slides>
  <Notes>5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Brandon Grotesque Medium</vt:lpstr>
      <vt:lpstr>Calibri</vt:lpstr>
      <vt:lpstr>Montserrat</vt:lpstr>
      <vt:lpstr>Verdana</vt:lpstr>
      <vt:lpstr>blank</vt:lpstr>
      <vt:lpstr>Let’s Move to the Moon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DIR3SMITHG</dc:creator>
  <cp:lastModifiedBy>Christopher Hamlett (Metallurgy and Materials)</cp:lastModifiedBy>
  <cp:revision>645</cp:revision>
  <dcterms:created xsi:type="dcterms:W3CDTF">2004-10-15T09:28:11Z</dcterms:created>
  <dcterms:modified xsi:type="dcterms:W3CDTF">2022-11-22T11:23:35Z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0x01010016E9100CD8E7A648A03158BB4DBF918B</vt:lpwstr>
  </property>
</Properties>
</file>